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82" r:id="rId6"/>
    <p:sldId id="283" r:id="rId7"/>
    <p:sldId id="284" r:id="rId8"/>
    <p:sldId id="277" r:id="rId9"/>
    <p:sldId id="285" r:id="rId10"/>
    <p:sldId id="286" r:id="rId11"/>
    <p:sldId id="287" r:id="rId12"/>
    <p:sldId id="278" r:id="rId13"/>
    <p:sldId id="289" r:id="rId14"/>
    <p:sldId id="290" r:id="rId15"/>
    <p:sldId id="291" r:id="rId16"/>
    <p:sldId id="292" r:id="rId17"/>
    <p:sldId id="293" r:id="rId18"/>
    <p:sldId id="279" r:id="rId19"/>
    <p:sldId id="294" r:id="rId20"/>
    <p:sldId id="295" r:id="rId21"/>
    <p:sldId id="296" r:id="rId22"/>
    <p:sldId id="297" r:id="rId23"/>
    <p:sldId id="298" r:id="rId24"/>
    <p:sldId id="322" r:id="rId25"/>
    <p:sldId id="323" r:id="rId26"/>
    <p:sldId id="301" r:id="rId27"/>
    <p:sldId id="302" r:id="rId28"/>
    <p:sldId id="324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25" r:id="rId37"/>
    <p:sldId id="312" r:id="rId38"/>
    <p:sldId id="313" r:id="rId39"/>
    <p:sldId id="326" r:id="rId40"/>
    <p:sldId id="315" r:id="rId41"/>
    <p:sldId id="316" r:id="rId42"/>
    <p:sldId id="317" r:id="rId43"/>
    <p:sldId id="318" r:id="rId44"/>
    <p:sldId id="319" r:id="rId45"/>
    <p:sldId id="320" r:id="rId46"/>
    <p:sldId id="280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F2323"/>
    <a:srgbClr val="8E0000"/>
    <a:srgbClr val="9E0000"/>
    <a:srgbClr val="CC0000"/>
    <a:srgbClr val="26C6DA"/>
    <a:srgbClr val="C0CA33"/>
    <a:srgbClr val="44BE9B"/>
    <a:srgbClr val="FC4668"/>
    <a:srgbClr val="222A35"/>
    <a:srgbClr val="22222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84" d="100"/>
          <a:sy n="84" d="100"/>
        </p:scale>
        <p:origin x="720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style val="3"/>
  <c:chart>
    <c:autoTitleDeleted val="1"/>
    <c:plotArea>
      <c:layout/>
      <c:doughnutChart>
        <c:varyColors val="1"/>
        <c:ser>
          <c:idx val="0"/>
          <c:order val="0"/>
          <c:cat>
            <c:strRef>
              <c:f>Sheet1!$A$1:$G$1</c:f>
              <c:strCache>
                <c:ptCount val="7"/>
                <c:pt idx="0">
                  <c:v>新闻</c:v>
                </c:pt>
                <c:pt idx="1">
                  <c:v>报刊</c:v>
                </c:pt>
                <c:pt idx="2">
                  <c:v>APP</c:v>
                </c:pt>
                <c:pt idx="3">
                  <c:v>论坛</c:v>
                </c:pt>
                <c:pt idx="4">
                  <c:v>博客</c:v>
                </c:pt>
                <c:pt idx="5">
                  <c:v>微博</c:v>
                </c:pt>
                <c:pt idx="6">
                  <c:v>微信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41605</c:v>
                </c:pt>
                <c:pt idx="1">
                  <c:v>2573</c:v>
                </c:pt>
                <c:pt idx="2">
                  <c:v>729</c:v>
                </c:pt>
                <c:pt idx="3">
                  <c:v>3555</c:v>
                </c:pt>
                <c:pt idx="4">
                  <c:v>2272</c:v>
                </c:pt>
                <c:pt idx="5">
                  <c:v>20581</c:v>
                </c:pt>
                <c:pt idx="6">
                  <c:v>276</c:v>
                </c:pt>
              </c:numCache>
            </c:numRef>
          </c:val>
        </c:ser>
        <c:dLbls/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sz="120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pPr>
            <a:endParaRPr lang="zh-CN"/>
          </a:p>
        </c:txPr>
      </c:legendEntry>
      <c:layout/>
      <c:txPr>
        <a:bodyPr/>
        <a:lstStyle/>
        <a:p>
          <a:pPr>
            <a:defRPr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</a:defRPr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9957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106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906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7721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6711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5394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478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1762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8816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5285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575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D6F60-9D06-4272-A1ED-715569F0C596}" type="datetimeFigureOut">
              <a:rPr lang="zh-CN" altLang="en-US" smtClean="0"/>
              <a:pPr/>
              <a:t>2016/9/8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72387-EBCA-4B9E-A911-DD9CAC4C79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065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872603" y="1191173"/>
            <a:ext cx="6147581" cy="28135"/>
          </a:xfrm>
          <a:prstGeom prst="line">
            <a:avLst/>
          </a:prstGeom>
          <a:ln w="2032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772652" y="5450142"/>
            <a:ext cx="6147581" cy="28135"/>
          </a:xfrm>
          <a:prstGeom prst="line">
            <a:avLst/>
          </a:prstGeom>
          <a:ln w="2032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838737" y="1340704"/>
            <a:ext cx="630232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天津发布</a:t>
            </a:r>
            <a:r>
              <a:rPr lang="zh-CN" altLang="en-US" sz="6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6000" b="1" dirty="0" smtClean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66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中国</a:t>
            </a:r>
            <a:endParaRPr lang="en-US" altLang="zh-CN" sz="6600" b="1" dirty="0" smtClean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6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全域旅游</a:t>
            </a:r>
            <a:endParaRPr lang="en-US" altLang="zh-CN" sz="6000" b="1" dirty="0" smtClean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6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大</a:t>
            </a:r>
            <a:r>
              <a:rPr lang="zh-CN" altLang="en-US" sz="6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数据分析报告</a:t>
            </a:r>
            <a:endParaRPr lang="en-US" altLang="zh-CN" sz="6000" b="1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89669" y="5693980"/>
            <a:ext cx="3961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人民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网舆情监测室 董盟君</a:t>
            </a:r>
          </a:p>
        </p:txBody>
      </p:sp>
      <p:pic>
        <p:nvPicPr>
          <p:cNvPr id="10" name="Picture 2" descr="E:\工作相关\设计\舆情监测服务模板\制作\3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1113" y="-423732"/>
            <a:ext cx="7377343" cy="19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1974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 rot="16200000">
            <a:off x="-188798" y="1176955"/>
            <a:ext cx="2031325" cy="784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02310" y="576858"/>
            <a:ext cx="3637334" cy="769441"/>
            <a:chOff x="1452341" y="2897882"/>
            <a:chExt cx="3637334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452341" y="2897882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01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666816" y="3512182"/>
              <a:ext cx="3422859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1702310" y="1790028"/>
            <a:ext cx="3516054" cy="769441"/>
            <a:chOff x="1421291" y="3016674"/>
            <a:chExt cx="3516054" cy="769441"/>
          </a:xfrm>
        </p:grpSpPr>
        <p:sp>
          <p:nvSpPr>
            <p:cNvPr id="11" name="文本框 10"/>
            <p:cNvSpPr txBox="1"/>
            <p:nvPr/>
          </p:nvSpPr>
          <p:spPr>
            <a:xfrm>
              <a:off x="1421291" y="3016674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02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666816" y="3619473"/>
              <a:ext cx="3270529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702310" y="4174437"/>
            <a:ext cx="3531218" cy="769441"/>
            <a:chOff x="1495590" y="3070504"/>
            <a:chExt cx="3531218" cy="769441"/>
          </a:xfrm>
        </p:grpSpPr>
        <p:sp>
          <p:nvSpPr>
            <p:cNvPr id="14" name="文本框 13"/>
            <p:cNvSpPr txBox="1"/>
            <p:nvPr/>
          </p:nvSpPr>
          <p:spPr>
            <a:xfrm>
              <a:off x="1495590" y="3070504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04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763965" y="3675744"/>
              <a:ext cx="3262843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1702310" y="3023704"/>
            <a:ext cx="3818804" cy="769441"/>
            <a:chOff x="1491122" y="3028303"/>
            <a:chExt cx="3818804" cy="769441"/>
          </a:xfrm>
        </p:grpSpPr>
        <p:sp>
          <p:nvSpPr>
            <p:cNvPr id="17" name="文本框 16"/>
            <p:cNvSpPr txBox="1"/>
            <p:nvPr/>
          </p:nvSpPr>
          <p:spPr>
            <a:xfrm>
              <a:off x="1491122" y="3028303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03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737154" y="3661676"/>
              <a:ext cx="3572772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2702703" y="763198"/>
            <a:ext cx="315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报告综述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02703" y="3263668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全域旅游工作会议分析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701917" y="4332784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全域旅游创建特点分析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740538" y="2012660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旅游搜索指数分析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265909" y="543849"/>
            <a:ext cx="4729173" cy="769441"/>
            <a:chOff x="1452341" y="2897882"/>
            <a:chExt cx="4729173" cy="769441"/>
          </a:xfrm>
        </p:grpSpPr>
        <p:sp>
          <p:nvSpPr>
            <p:cNvPr id="24" name="文本框 4"/>
            <p:cNvSpPr txBox="1"/>
            <p:nvPr/>
          </p:nvSpPr>
          <p:spPr>
            <a:xfrm>
              <a:off x="1452341" y="2897882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06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666816" y="3512182"/>
              <a:ext cx="4514698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6294645" y="1792721"/>
            <a:ext cx="4325388" cy="769441"/>
            <a:chOff x="1421291" y="3016674"/>
            <a:chExt cx="4325388" cy="769441"/>
          </a:xfrm>
        </p:grpSpPr>
        <p:sp>
          <p:nvSpPr>
            <p:cNvPr id="27" name="文本框 10"/>
            <p:cNvSpPr txBox="1"/>
            <p:nvPr/>
          </p:nvSpPr>
          <p:spPr>
            <a:xfrm>
              <a:off x="1421291" y="3016674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07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666816" y="3619473"/>
              <a:ext cx="4079863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6292720" y="4170161"/>
            <a:ext cx="4407682" cy="769441"/>
            <a:chOff x="1495590" y="3070504"/>
            <a:chExt cx="4407682" cy="769441"/>
          </a:xfrm>
        </p:grpSpPr>
        <p:sp>
          <p:nvSpPr>
            <p:cNvPr id="30" name="文本框 13"/>
            <p:cNvSpPr txBox="1"/>
            <p:nvPr/>
          </p:nvSpPr>
          <p:spPr>
            <a:xfrm>
              <a:off x="1495590" y="3070504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09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1763965" y="3675744"/>
              <a:ext cx="4139307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6298927" y="3058261"/>
            <a:ext cx="4067246" cy="769441"/>
            <a:chOff x="1491122" y="3028303"/>
            <a:chExt cx="4067246" cy="769441"/>
          </a:xfrm>
        </p:grpSpPr>
        <p:sp>
          <p:nvSpPr>
            <p:cNvPr id="33" name="文本框 16"/>
            <p:cNvSpPr txBox="1"/>
            <p:nvPr/>
          </p:nvSpPr>
          <p:spPr>
            <a:xfrm>
              <a:off x="1491122" y="3028303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08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737154" y="3661676"/>
              <a:ext cx="3821214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19"/>
          <p:cNvSpPr txBox="1"/>
          <p:nvPr/>
        </p:nvSpPr>
        <p:spPr>
          <a:xfrm>
            <a:off x="7219164" y="730189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津冀示范区代表性景区影响力分析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43724" y="3230659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天津最受游客喜爱的十大景区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286594" y="4348973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全国最受天津游客喜爱的十大景区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266302" y="1959363"/>
            <a:ext cx="3490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示范区危机应对能力分析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702310" y="5412274"/>
            <a:ext cx="4242011" cy="769441"/>
            <a:chOff x="1495590" y="3070504"/>
            <a:chExt cx="4242011" cy="769441"/>
          </a:xfrm>
        </p:grpSpPr>
        <p:sp>
          <p:nvSpPr>
            <p:cNvPr id="40" name="文本框 13"/>
            <p:cNvSpPr txBox="1"/>
            <p:nvPr/>
          </p:nvSpPr>
          <p:spPr>
            <a:xfrm>
              <a:off x="1495590" y="3070504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05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763965" y="3675744"/>
              <a:ext cx="3973636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2702703" y="5612328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京津冀示范区核心影响力分析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6328512" y="5409438"/>
            <a:ext cx="4242011" cy="769441"/>
            <a:chOff x="1495590" y="3070504"/>
            <a:chExt cx="4242011" cy="769441"/>
          </a:xfrm>
        </p:grpSpPr>
        <p:sp>
          <p:nvSpPr>
            <p:cNvPr id="44" name="文本框 13"/>
            <p:cNvSpPr txBox="1"/>
            <p:nvPr/>
          </p:nvSpPr>
          <p:spPr>
            <a:xfrm>
              <a:off x="1495590" y="3070504"/>
              <a:ext cx="9806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10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1763965" y="3675744"/>
              <a:ext cx="3973636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/>
          <p:cNvSpPr/>
          <p:nvPr/>
        </p:nvSpPr>
        <p:spPr>
          <a:xfrm>
            <a:off x="7339880" y="558825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报告总结及建议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759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698179" y="2728430"/>
            <a:ext cx="3034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报告综述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6627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960062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568067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8815378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8557326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38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旅游元年大幕开启</a:t>
            </a:r>
          </a:p>
        </p:txBody>
      </p:sp>
      <p:sp>
        <p:nvSpPr>
          <p:cNvPr id="86" name="矩形 85"/>
          <p:cNvSpPr/>
          <p:nvPr/>
        </p:nvSpPr>
        <p:spPr>
          <a:xfrm>
            <a:off x="5616225" y="2153615"/>
            <a:ext cx="6033908" cy="2346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29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日，国家旅游局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局长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李金早在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全国旅游工作会议上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提出：</a:t>
            </a:r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中国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旅游要从“景点旅游”向“全域旅游”</a:t>
            </a:r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转变，全域旅游元年开启</a:t>
            </a:r>
            <a:endParaRPr lang="en-US" altLang="zh-CN" sz="2000" b="1" dirty="0" smtClean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日，国家旅游局公布首批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262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个创建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“国家全域旅游示范区”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名单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2117608"/>
            <a:ext cx="4429125" cy="2724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04858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全域旅游建设开始破局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495934" y="1601648"/>
            <a:ext cx="69652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全国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各省份大多已开始谋划全域旅游推进工作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积极探索各具特色的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发展路径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模式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535297" y="5319996"/>
            <a:ext cx="2528704" cy="632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创新管理机制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13119" y="5319996"/>
            <a:ext cx="2528704" cy="632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整合多部门力量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947386" y="5318637"/>
            <a:ext cx="2528704" cy="632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盘活产业资源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左大括号 3"/>
          <p:cNvSpPr/>
          <p:nvPr/>
        </p:nvSpPr>
        <p:spPr>
          <a:xfrm rot="5400000">
            <a:off x="5723472" y="1258511"/>
            <a:ext cx="507996" cy="6963071"/>
          </a:xfrm>
          <a:prstGeom prst="lef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09825" y="3560288"/>
            <a:ext cx="1535289" cy="632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破局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3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78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数据支撑量化评估体系</a:t>
            </a:r>
          </a:p>
        </p:txBody>
      </p:sp>
      <p:sp>
        <p:nvSpPr>
          <p:cNvPr id="86" name="矩形 85"/>
          <p:cNvSpPr/>
          <p:nvPr/>
        </p:nvSpPr>
        <p:spPr>
          <a:xfrm>
            <a:off x="6287908" y="1855964"/>
            <a:ext cx="52831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互联网大数据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为基础，对全国各地全域旅游示范区建设工作进行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系统分析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建立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京津冀全域旅游示范区影响力指标体系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，对三地全域旅游示范区核心影响力、代表性景区影响力、示范区危机应对能力做了量化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018" y="1855964"/>
            <a:ext cx="4764767" cy="3032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64966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785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津冀旅游迎来新机遇</a:t>
            </a:r>
          </a:p>
        </p:txBody>
      </p:sp>
      <p:sp>
        <p:nvSpPr>
          <p:cNvPr id="86" name="矩形 85"/>
          <p:cNvSpPr/>
          <p:nvPr/>
        </p:nvSpPr>
        <p:spPr>
          <a:xfrm>
            <a:off x="2043391" y="1381368"/>
            <a:ext cx="7975493" cy="58105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京津冀一体化为三地全域旅游发展带来了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重大新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机遇</a:t>
            </a:r>
            <a:endParaRPr lang="en-US" altLang="zh-CN" sz="2400" b="1" dirty="0">
              <a:solidFill>
                <a:srgbClr val="FC46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75108" y="3530989"/>
            <a:ext cx="46566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京津冀旅游圈建设上集中发力，不仅可以提升本地旅游影响力，而且也将互为依托，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形成发展</a:t>
            </a:r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合力</a:t>
            </a:r>
            <a:endParaRPr lang="zh-CN" altLang="en-US" sz="2000" b="1" dirty="0">
              <a:solidFill>
                <a:srgbClr val="FC46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139352" y="2557143"/>
            <a:ext cx="2190037" cy="632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山水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相依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4806298" y="2557143"/>
            <a:ext cx="2190037" cy="632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道路相通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515735" y="2557143"/>
            <a:ext cx="2190037" cy="632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人文相近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十字形 3"/>
          <p:cNvSpPr/>
          <p:nvPr/>
        </p:nvSpPr>
        <p:spPr>
          <a:xfrm>
            <a:off x="4391479" y="2709543"/>
            <a:ext cx="355497" cy="327378"/>
          </a:xfrm>
          <a:prstGeom prst="plus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十字形 19"/>
          <p:cNvSpPr/>
          <p:nvPr/>
        </p:nvSpPr>
        <p:spPr>
          <a:xfrm>
            <a:off x="7072588" y="2709543"/>
            <a:ext cx="355497" cy="327378"/>
          </a:xfrm>
          <a:prstGeom prst="plus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776" y="3700324"/>
            <a:ext cx="4236287" cy="261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4511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51111" y="2739102"/>
            <a:ext cx="4820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旅游搜索指数分析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70929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02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4364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55013" y="3062885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102324" y="2865035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9844272" y="2827326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189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02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旅游搜索指数排名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56835852"/>
              </p:ext>
            </p:extLst>
          </p:nvPr>
        </p:nvGraphicFramePr>
        <p:xfrm>
          <a:off x="1484596" y="2189188"/>
          <a:ext cx="2841573" cy="399711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46497"/>
                <a:gridCol w="947538"/>
                <a:gridCol w="947538"/>
              </a:tblGrid>
              <a:tr h="353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地区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热度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8.46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贵州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8.06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浙江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7.95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海南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7.95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四川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7.90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上海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7.86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山东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7.67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湖南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7.64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重庆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7.44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陕西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7.43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11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云南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7.40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311860" y="1466008"/>
            <a:ext cx="38392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各地全域旅游搜索指数一览</a:t>
            </a:r>
            <a:endParaRPr kumimoji="0" lang="zh-CN" sz="3200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6919632"/>
              </p:ext>
            </p:extLst>
          </p:nvPr>
        </p:nvGraphicFramePr>
        <p:xfrm>
          <a:off x="4763415" y="2173906"/>
          <a:ext cx="3098162" cy="398982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33099"/>
                <a:gridCol w="1031964"/>
                <a:gridCol w="1033099"/>
              </a:tblGrid>
              <a:tr h="3845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地区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热度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12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湖北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7.37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13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河北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7.31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14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广东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7.22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15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河南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7.21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16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山西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7.17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17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江西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7.16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18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江苏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7.14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19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安徽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7.10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福建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7.07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21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宁夏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7.00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1663601"/>
              </p:ext>
            </p:extLst>
          </p:nvPr>
        </p:nvGraphicFramePr>
        <p:xfrm>
          <a:off x="8257740" y="2179556"/>
          <a:ext cx="2842614" cy="400675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47538"/>
                <a:gridCol w="947538"/>
                <a:gridCol w="947538"/>
              </a:tblGrid>
              <a:tr h="386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地区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热度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22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广西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6.97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23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新疆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6.73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24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6.68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25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吉林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6.67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26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甘肃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6.66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27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内蒙古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6.59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28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辽宁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6.32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29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黑龙江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6.24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青海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6.18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31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西藏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6.04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5489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050" y="2460976"/>
            <a:ext cx="3710756" cy="2619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02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贵州浙江位列前三</a:t>
            </a:r>
          </a:p>
        </p:txBody>
      </p:sp>
      <p:sp>
        <p:nvSpPr>
          <p:cNvPr id="8" name="矩形 7"/>
          <p:cNvSpPr/>
          <p:nvPr/>
        </p:nvSpPr>
        <p:spPr>
          <a:xfrm>
            <a:off x="1006875" y="1236394"/>
            <a:ext cx="10398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各省份全域旅游搜索指数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评分均在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分以上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，其中评分在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分以上省份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个，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7-8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分省份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19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个，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分以下省份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06875" y="5501828"/>
            <a:ext cx="51004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北京、贵州、浙江、海南和四川五省份排在前五位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，该五省份均为旅游大省，旅游资源丰富，旅游业产值占据当地经济较大比重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4877" y="2425433"/>
            <a:ext cx="3896685" cy="26432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矩形 6"/>
          <p:cNvSpPr/>
          <p:nvPr/>
        </p:nvSpPr>
        <p:spPr>
          <a:xfrm>
            <a:off x="6107287" y="5490539"/>
            <a:ext cx="52267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西藏、青海、黑龙江、辽宁和内蒙古五省份则排在了后五位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，该五省份经济整体水平相对落后，全域旅游发展受到多方面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制约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7661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02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旅游尚未引爆舆论</a:t>
            </a:r>
          </a:p>
        </p:txBody>
      </p:sp>
      <p:sp>
        <p:nvSpPr>
          <p:cNvPr id="8" name="矩形 7"/>
          <p:cNvSpPr/>
          <p:nvPr/>
        </p:nvSpPr>
        <p:spPr>
          <a:xfrm>
            <a:off x="4898845" y="1801422"/>
            <a:ext cx="68641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从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全域旅游传播渠道来看，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新闻媒体报道量占据绝对优势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，反映出官方渠道仍是全域旅游传播主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渠道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微博、论坛和博客等自媒体渠道传播量相对较低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，特别是微信平台传播量最少，反映出社会公众对全域旅游的关注程度较低，全域旅游尚缺乏舆论话题引爆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33416387"/>
              </p:ext>
            </p:extLst>
          </p:nvPr>
        </p:nvGraphicFramePr>
        <p:xfrm>
          <a:off x="540103" y="1865490"/>
          <a:ext cx="42481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72992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79578" y="2729421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旅游工作会议分析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028975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192410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956614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203925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9945873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209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省份召开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155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次会议</a:t>
            </a:r>
          </a:p>
        </p:txBody>
      </p:sp>
      <p:sp>
        <p:nvSpPr>
          <p:cNvPr id="7" name="矩形 6"/>
          <p:cNvSpPr/>
          <p:nvPr/>
        </p:nvSpPr>
        <p:spPr>
          <a:xfrm>
            <a:off x="2161870" y="1718280"/>
            <a:ext cx="86190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截至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29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日，全国已有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个省份召开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155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次相关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会议</a:t>
            </a:r>
            <a:endParaRPr lang="en-US" altLang="zh-CN" sz="2400" b="1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42757" y="2871786"/>
            <a:ext cx="539608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浙江省召开会议最多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，达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19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次，山东省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次，湖南省、广东省、海南省分别召开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13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次、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次、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次，其他省份均在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次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以下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会议一般以旅游部门主导，为全域旅游提供支持的交通、宣传、城建等系统参与较少，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部门之间的配合联动机制还有待</a:t>
            </a:r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加强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2" descr="说明: 定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875" y="2556525"/>
            <a:ext cx="5003631" cy="3929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418542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加紧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动员推进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73423" y="2181124"/>
            <a:ext cx="5486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各地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有关全域旅游发展的动员和推进会议密度较高，着重在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动员、推进、培训、推介、投资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等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方面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整合资源、吸引投资、共建共享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为主题践行全域旅游发展模式的会议数量达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59</a:t>
            </a: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次</a:t>
            </a:r>
            <a:endParaRPr lang="zh-CN" altLang="en-US" sz="2000" b="1" dirty="0">
              <a:solidFill>
                <a:srgbClr val="FC46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2181124"/>
            <a:ext cx="4905375" cy="2714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11319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加强顶层设计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16978" y="2146475"/>
            <a:ext cx="59379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全域旅游建设元年，各地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以加强顶层设计为重点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，进一步完善规章制度，编制具有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前瞻性、科学性及可操作性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的发展规划，强化资源整合，同时在统一思想、动员培训等方面也取得了积极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成果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2157762"/>
            <a:ext cx="4910611" cy="3240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131140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区域旅游品牌</a:t>
            </a:r>
          </a:p>
        </p:txBody>
      </p:sp>
      <p:sp>
        <p:nvSpPr>
          <p:cNvPr id="7" name="矩形 6"/>
          <p:cNvSpPr/>
          <p:nvPr/>
        </p:nvSpPr>
        <p:spPr>
          <a:xfrm>
            <a:off x="6152444" y="1908189"/>
            <a:ext cx="58815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推进全域旅游建设中，提升区域内旅游产品及服务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品牌化、规模化、系统化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被放到了重要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位置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着力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通过完善自身产品的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品牌形象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全方位管理经验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，融合新元素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进而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延长及丰富产品线等，以对区域内旅游产品及服务进行改造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升级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7" y="1924858"/>
            <a:ext cx="4939058" cy="3030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961927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推进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旅游产业融合发展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3516" y="2757487"/>
            <a:ext cx="4345464" cy="2650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99372" y="2757487"/>
            <a:ext cx="3652576" cy="2647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矩形 6"/>
          <p:cNvSpPr/>
          <p:nvPr/>
        </p:nvSpPr>
        <p:spPr>
          <a:xfrm>
            <a:off x="2116773" y="1438591"/>
            <a:ext cx="8494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各地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均着眼区域旅游产业的发展大局，重点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突出特色旅游资源，打造产业核心</a:t>
            </a:r>
            <a:r>
              <a:rPr lang="zh-CN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吸引力</a:t>
            </a:r>
            <a:endParaRPr lang="zh-CN" altLang="en-US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4611" y="5454084"/>
            <a:ext cx="46375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青岛要求全力打造滨海度假旅游集群，重点打造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疗养度假、养生度假、体验度假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等滨海度假系列旅游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12171" y="5466463"/>
            <a:ext cx="56896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海南省充分发挥全国最好的生态环境、全国最大的经济特区、全国唯一的国际旅游岛三大优势，实施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“国际旅游岛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”计划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，推进旅游产业融合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183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98230" y="2729421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旅游创建特点分析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70929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4364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88880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136191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9878139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0379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932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知名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景区带动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资源优化整合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70018" y="1255935"/>
            <a:ext cx="91608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知名景区能直接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提升城市的知名度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，带动示范区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旅游资源优化</a:t>
            </a:r>
            <a:r>
              <a:rPr lang="zh-CN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配置</a:t>
            </a:r>
            <a:endParaRPr lang="en-US" altLang="zh-CN" sz="2400" b="1" dirty="0" smtClean="0">
              <a:solidFill>
                <a:srgbClr val="FC46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2232577"/>
            <a:ext cx="4812141" cy="3400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矩形 3"/>
          <p:cNvSpPr/>
          <p:nvPr/>
        </p:nvSpPr>
        <p:spPr>
          <a:xfrm>
            <a:off x="6016978" y="2063242"/>
            <a:ext cx="5779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以黄山为例，其独特的自然风光蜚声海内外，有着巨大的品牌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价值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黄山市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黄山为中心，以徽文化为特色，并将齐云山、花山谜窟等徽文化景点申报为国家级风景名胜区，屯溪老街申报为全国唯一的历史文化保护街区，黟县西递、宏村作为“皖南古村落”申报为世界文化遗产。黄山作为“金名片”带动了整个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黄山市整合并优化配置徽州</a:t>
            </a: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旅游资源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892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932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全域旅游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生命线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79706" y="1367325"/>
            <a:ext cx="8957626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全域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旅游示范区内由铁路、公路、水路和航空等组成的</a:t>
            </a:r>
            <a:r>
              <a:rPr lang="zh-CN" altLang="zh-CN" sz="28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综合交通网络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，是保障全域旅游发展的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8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生命线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2800" b="1" dirty="0" smtClean="0">
              <a:solidFill>
                <a:srgbClr val="FC46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3420" y="2958434"/>
            <a:ext cx="55880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以吐鲁番为例，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近年来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立体化、集约化的交通布局，解决了以往因没有形成交通枢纽地位、旅游交通和时间成本较高等制约吐鲁番旅游产业发展的突出问题，未来将在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带动旅游客流量、提升交通网效率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等方面发挥巨大作用，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并进一步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带动旅游经济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2697" y="3116480"/>
            <a:ext cx="4847356" cy="3126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802090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932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地缘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合作放大品牌效应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03885" y="1333463"/>
            <a:ext cx="8946337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部分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示范区积极探索与地缘相近的示范区抱团发展，</a:t>
            </a:r>
            <a:r>
              <a:rPr lang="zh-CN" altLang="zh-CN" sz="28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发挥集群优势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，进一步增强示范区旅游</a:t>
            </a:r>
            <a:r>
              <a:rPr lang="zh-CN" altLang="zh-CN" sz="28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zh-CN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吸引力</a:t>
            </a:r>
            <a:endParaRPr lang="en-US" altLang="zh-CN" sz="2800" b="1" dirty="0" smtClean="0">
              <a:solidFill>
                <a:srgbClr val="FC46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58933" y="2970434"/>
            <a:ext cx="6096000" cy="280794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以云南为例，如诗如画的丽江、风花雪月的大理、世外桃源香格里拉、理想乐土西双版纳，任何一个示范区都构成了优质旅游目的地，本身的吸引力就很强。在此基础上，又有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众多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旅游路线将各个示范区连接起来，在更大区域内形成新的整体，强化了云南本身的旅游标签，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放大了云南全域旅游示范区的品牌效应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2970434"/>
            <a:ext cx="4727879" cy="3426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40088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932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一把手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是全域旅游建设关键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03885" y="1259474"/>
            <a:ext cx="84609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党政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机构的支持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示范区发展全域旅游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重要保障力量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，特别是一把手的亲自推动极其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912" y="2808237"/>
            <a:ext cx="4910666" cy="3351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矩形 3"/>
          <p:cNvSpPr/>
          <p:nvPr/>
        </p:nvSpPr>
        <p:spPr>
          <a:xfrm>
            <a:off x="6423378" y="2808237"/>
            <a:ext cx="51928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年，山西省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个地市书记、市长通过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《人说山西好风光》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电视真人秀，对旅游城市进行品牌推介，受到全国舆论广泛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赞誉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661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28975" y="2729421"/>
            <a:ext cx="6408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津冀示范区核心影响力分析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91988" y="2544756"/>
            <a:ext cx="13383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05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55423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430752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678063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10420011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29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05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015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昌平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承德延庆位列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综合能力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前三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9853381"/>
              </p:ext>
            </p:extLst>
          </p:nvPr>
        </p:nvGraphicFramePr>
        <p:xfrm>
          <a:off x="2047045" y="2147114"/>
          <a:ext cx="8640340" cy="394888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439"/>
                <a:gridCol w="2094660"/>
                <a:gridCol w="995095"/>
                <a:gridCol w="995095"/>
                <a:gridCol w="2436559"/>
                <a:gridCol w="1346492"/>
              </a:tblGrid>
              <a:tr h="4184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排名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示范区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总分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排名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示范区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总分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北京市昌平区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7.93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唐山市迁西县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6.56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承德市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7.64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11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北京市平谷区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6.38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北京市延庆区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7.38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12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保定市阜平县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6.11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秦皇岛市北戴河区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7.22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13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保定市涞源县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6.06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保定市安新县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7.15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14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张家口市蔚县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5.96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天津市蓟县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7.06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15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邯郸市涉县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5.96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天津市和平区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7.04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16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</a:t>
                      </a:r>
                      <a:r>
                        <a:rPr lang="zh-CN" altLang="en-US" sz="14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中新生态城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5.94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石家庄市平山县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6.82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17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张家口市张北县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5.87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2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保定市涞水县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6.76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18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保定市易县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5.85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442662" y="1509721"/>
            <a:ext cx="49685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京</a:t>
            </a:r>
            <a:endParaRPr lang="zh-CN" sz="2000" b="1" u="sng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23204" y="1448165"/>
            <a:ext cx="55659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京津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冀全域旅游示范区综合能力排名</a:t>
            </a:r>
          </a:p>
        </p:txBody>
      </p:sp>
    </p:spTree>
    <p:extLst>
      <p:ext uri="{BB962C8B-B14F-4D97-AF65-F5344CB8AC3E}">
        <p14:creationId xmlns:p14="http://schemas.microsoft.com/office/powerpoint/2010/main" xmlns="" val="2619990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05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670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昌平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承德蓟县位列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核心影响力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前三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386217" y="1475854"/>
            <a:ext cx="49685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京</a:t>
            </a:r>
            <a:endParaRPr lang="zh-CN" sz="2000" b="1" u="sng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05427" y="1225591"/>
            <a:ext cx="5091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京津</a:t>
            </a:r>
            <a:r>
              <a:rPr lang="zh-CN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冀全域旅游示范区核心影响力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3346068"/>
              </p:ext>
            </p:extLst>
          </p:nvPr>
        </p:nvGraphicFramePr>
        <p:xfrm>
          <a:off x="2031994" y="1752853"/>
          <a:ext cx="8873072" cy="451247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97954"/>
                <a:gridCol w="1914572"/>
                <a:gridCol w="886391"/>
                <a:gridCol w="1042815"/>
                <a:gridCol w="907432"/>
                <a:gridCol w="907432"/>
                <a:gridCol w="908346"/>
                <a:gridCol w="907432"/>
                <a:gridCol w="700698"/>
              </a:tblGrid>
              <a:tr h="485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示范区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媒体 传播度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级景区保有量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交通 便捷度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环境优良指数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旅游 增加值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旅游 附加值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综合得分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北京市昌平区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1.93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1.85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0.97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8.76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承德市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1.99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1.31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0.91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8.44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天津市蓟县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1.71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1.91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1.33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0.64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7.98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北京市延庆区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1.88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1.70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1.03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7.74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天津市和平区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1.85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0.91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1.33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0.36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7.46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北京市平谷区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1.77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1.73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0.42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1.17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0.36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7.45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秦皇岛市北戴河区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1.50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1.25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1.55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7.37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石家庄市平山县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1.64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1.17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0.36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7.20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唐山市迁西县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1.25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0.29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1.75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1.59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7.12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保定市易县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0.91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1.75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0.82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6.90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保定市涞水县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1.50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0.59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6.88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保定市安新县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1.51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1.31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1.84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0.23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6.88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保定市涞源县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0.91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6.69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保定市阜平县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0.91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0.68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6.68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邯郸市涉县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1.57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0.91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0.51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1.36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0.46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6.42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</a:t>
                      </a:r>
                      <a:r>
                        <a:rPr lang="zh-CN" altLang="en-US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中新</a:t>
                      </a: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生态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城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1.64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0.39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0.47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1.84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1.33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5.68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张家口市蔚县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1.55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0.72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5.34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3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张家口市张北县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1.62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0.00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1.31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1.46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0.89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5.27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02717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05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015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级景区保有量承德居首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442662" y="1509721"/>
            <a:ext cx="49685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京</a:t>
            </a:r>
            <a:endParaRPr lang="zh-CN" sz="2000" b="1" u="sng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96622" y="1248185"/>
            <a:ext cx="10363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京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津冀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个示范区（含承德）核心影响力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得分均在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5-9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分之间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，其中前六名中除河北承德排第二名外，其余均由北京和天津</a:t>
            </a: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占据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34754" y="2514598"/>
            <a:ext cx="63104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河北交通地位远逊于京津两地，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北京作为首都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拥有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交通枢纽位置，天津拥有发达的海上交通，而河北多个示范区远离中心城市，基本不具备空中和海上交通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优势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三地在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级景区分布上则互有优劣，北京昌平、平谷、延庆和天津蓟县，以及河北承德、平山和涞水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级景区保有量得分均在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1.5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分以上，其中承德为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分居首，显示出其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级景区在京津冀旅游大格局中的突出影响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7" y="2695222"/>
            <a:ext cx="4616318" cy="2813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225629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30581" y="2729421"/>
            <a:ext cx="7904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津冀示范区代表性景区影响力分析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03359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06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66794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995202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1242513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10984461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566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06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68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代表性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景区影响力避暑山庄居首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7211861"/>
              </p:ext>
            </p:extLst>
          </p:nvPr>
        </p:nvGraphicFramePr>
        <p:xfrm>
          <a:off x="2083167" y="1693340"/>
          <a:ext cx="8754168" cy="452683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77678"/>
                <a:gridCol w="2162210"/>
                <a:gridCol w="1550112"/>
                <a:gridCol w="1132775"/>
                <a:gridCol w="1142947"/>
                <a:gridCol w="969581"/>
                <a:gridCol w="1118865"/>
              </a:tblGrid>
              <a:tr h="4869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示范区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代表性景区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媒体传播</a:t>
                      </a: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度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基础设施建设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游客满意</a:t>
                      </a: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度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综合得分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承德市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避暑山庄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2.90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2.16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3.41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8.47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秦皇岛市北戴河区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北戴河景区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2.55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3.00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2.91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8.46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北京市延庆区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八达岭长城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3.00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2.61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2.35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7.96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保定市涞水县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野三坡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2.56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1.69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3.56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7.81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张家口市张北县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张北草原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2.73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1.79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3.23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7.75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石家庄市平山县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西柏坡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2.90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1.11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3.65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7.66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北京市昌平区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明十三陵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2.53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1.34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3.69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7.56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保定市安新县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白洋淀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2.76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1.48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2.88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7.13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天津市和平区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五大道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2.74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0.83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3.34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6.91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天津市蓟县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盘山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2.91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0.78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3.04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6.72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天津中新生态城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滨海航母主题公园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2.78 </a:t>
                      </a:r>
                      <a:endParaRPr lang="zh-CN" sz="1200" kern="0" dirty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0.77 </a:t>
                      </a:r>
                      <a:endParaRPr lang="zh-CN" sz="1200" kern="0" dirty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3.04 </a:t>
                      </a:r>
                      <a:endParaRPr lang="zh-CN" sz="1200" kern="0" dirty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6.66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唐山市迁西县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青山关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2.65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0.00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3.79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6.44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保定市阜平县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天生桥风景区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2.16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0.17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2.10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6.33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邯郸市涉县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五指山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3.00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0.12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3.19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6.30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保定市涞源县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白石山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2.52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0.45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3.26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6.23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北京市平谷区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京东大溶洞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1.63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0.67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3.90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6.20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张家口市蔚县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小五台山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2.10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0.00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3.47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5.57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7432" marR="6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保定市易县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狼牙山景区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1.61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0.31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微软雅黑" pitchFamily="34" charset="-122"/>
                          <a:ea typeface="微软雅黑" pitchFamily="34" charset="-122"/>
                        </a:rPr>
                        <a:t>3.49 </a:t>
                      </a:r>
                      <a:endParaRPr lang="zh-CN" sz="12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微软雅黑" pitchFamily="34" charset="-122"/>
                          <a:ea typeface="微软雅黑" pitchFamily="34" charset="-122"/>
                        </a:rPr>
                        <a:t>5.40 </a:t>
                      </a:r>
                      <a:endParaRPr lang="zh-CN" sz="12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433570" y="1209656"/>
            <a:ext cx="60378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京津冀全域旅游示范区代表性景区影响力</a:t>
            </a:r>
          </a:p>
        </p:txBody>
      </p:sp>
    </p:spTree>
    <p:extLst>
      <p:ext uri="{BB962C8B-B14F-4D97-AF65-F5344CB8AC3E}">
        <p14:creationId xmlns:p14="http://schemas.microsoft.com/office/powerpoint/2010/main" xmlns="" val="3314423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06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68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代表性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景区河北实力超京津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70130" y="1369834"/>
            <a:ext cx="55654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该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项得分在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分以上的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个景区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中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北京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占据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个，河北占据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其中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承德避暑山庄排名第一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而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天津得分最高的为和平区五大道，为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6.91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1539169"/>
            <a:ext cx="5427819" cy="3608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151809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06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68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北戴河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景区基础设施最吸引游客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79796" y="1225606"/>
            <a:ext cx="10244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景区基础设施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条件差异较大，对各种游客类型的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吸引力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有所不同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382" y="2142481"/>
            <a:ext cx="3213884" cy="18112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矩形 3"/>
          <p:cNvSpPr/>
          <p:nvPr/>
        </p:nvSpPr>
        <p:spPr>
          <a:xfrm>
            <a:off x="3795233" y="2142482"/>
            <a:ext cx="21130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北戴河景区、五大道和避暑山庄等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用户覆盖面最广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1069" y="4086578"/>
            <a:ext cx="1954403" cy="241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9" name="矩形 8"/>
          <p:cNvSpPr/>
          <p:nvPr/>
        </p:nvSpPr>
        <p:spPr>
          <a:xfrm>
            <a:off x="3819451" y="4041820"/>
            <a:ext cx="208879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张北草原、野三坡、白洋淀和明十三陵、西柏坡等景区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适合自驾和跟</a:t>
            </a: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8353" y="4086578"/>
            <a:ext cx="2967915" cy="199504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426221" y="4086578"/>
            <a:ext cx="24496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京东大溶洞、白石山和狼牙山景区，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适合户外社团和驴友组织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9624" y="2142482"/>
            <a:ext cx="2966644" cy="18112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3" name="矩形 12"/>
          <p:cNvSpPr/>
          <p:nvPr/>
        </p:nvSpPr>
        <p:spPr>
          <a:xfrm>
            <a:off x="9381066" y="2120955"/>
            <a:ext cx="24496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小五台山，游客覆盖面较窄，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更适合年轻的户外</a:t>
            </a: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爱好者</a:t>
            </a:r>
            <a:endParaRPr lang="zh-CN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2133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06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68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代表性景区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知名度高于示范区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36355" y="1632004"/>
            <a:ext cx="5362221" cy="4192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代表性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景区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在示范区建设中意义重大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，如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承德避暑山庄、秦皇岛北戴河等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代表性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景区与示范区都比较知名，互有借助，但更多地区则是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“只知景区不知示范区</a:t>
            </a: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如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游客知道白洋淀，但不知道它在保定市安新县；知道野三坡，但不知道保定市涞水县；知道小五台山，不知道张家口市蔚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县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1724377"/>
            <a:ext cx="4589332" cy="2870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56859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47434" y="2739102"/>
            <a:ext cx="6909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津冀示范区危机应对能力分析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22653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07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086088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577509" y="3062885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813531" y="2865035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10555479" y="2827326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5505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07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117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八达岭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景区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危机应对能力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排第一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0347249"/>
              </p:ext>
            </p:extLst>
          </p:nvPr>
        </p:nvGraphicFramePr>
        <p:xfrm>
          <a:off x="2003884" y="1885243"/>
          <a:ext cx="8833451" cy="431235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31817"/>
                <a:gridCol w="1577830"/>
                <a:gridCol w="1939112"/>
                <a:gridCol w="637810"/>
                <a:gridCol w="637810"/>
                <a:gridCol w="637810"/>
                <a:gridCol w="637810"/>
                <a:gridCol w="637810"/>
                <a:gridCol w="637810"/>
                <a:gridCol w="857832"/>
              </a:tblGrid>
              <a:tr h="7723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排序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示范区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事件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官方响应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信息透明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地方公信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动态反应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问责情况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网络技巧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综合应对能力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7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北京市延庆区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北京八达岭动物园</a:t>
                      </a: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老虎</a:t>
                      </a:r>
                      <a:endParaRPr lang="en-US" altLang="zh-CN" sz="1200" kern="1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伤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人事件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8.57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7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张家口市蔚县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草甸遭驴友破坏</a:t>
                      </a: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河北</a:t>
                      </a:r>
                      <a:endParaRPr lang="en-US" altLang="zh-CN" sz="1200" kern="1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小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五台山封山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3.3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8.46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7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保定市安新县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白洋淀观荷长廊</a:t>
                      </a: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倒塌</a:t>
                      </a:r>
                      <a:endParaRPr lang="en-US" altLang="zh-CN" sz="1200" kern="1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致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14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名游客受伤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8.31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7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北京市昌平区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居庸关花海观景山</a:t>
                      </a: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路</a:t>
                      </a:r>
                      <a:endParaRPr lang="en-US" altLang="zh-CN" sz="1200" kern="1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因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存山火隐患被封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7.74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7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张家口市张北县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张北</a:t>
                      </a: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“草原天路”</a:t>
                      </a:r>
                      <a:endParaRPr lang="en-US" altLang="zh-CN" sz="1200" kern="1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收费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22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天后取消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-2.3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-1.3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-2.8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3.93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043827" y="1308660"/>
            <a:ext cx="4840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sz="2000" b="1" u="sng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京津冀全域旅游示范区危机应对能力</a:t>
            </a:r>
          </a:p>
        </p:txBody>
      </p:sp>
    </p:spTree>
    <p:extLst>
      <p:ext uri="{BB962C8B-B14F-4D97-AF65-F5344CB8AC3E}">
        <p14:creationId xmlns:p14="http://schemas.microsoft.com/office/powerpoint/2010/main" xmlns="" val="1485373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07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117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三成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景区舆情意识缺位遭重创</a:t>
            </a:r>
          </a:p>
        </p:txBody>
      </p:sp>
      <p:sp>
        <p:nvSpPr>
          <p:cNvPr id="8" name="矩形 7"/>
          <p:cNvSpPr/>
          <p:nvPr/>
        </p:nvSpPr>
        <p:spPr>
          <a:xfrm>
            <a:off x="1006877" y="1180450"/>
            <a:ext cx="108464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京津冀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个示范区有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个遭遇舆情危机</a:t>
            </a: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，占比近三成，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分别是</a:t>
            </a: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北京八达岭动物园老虎伤人事件、河北小五台山封山事件、居庸关花海观景山路因存山火隐患被封事件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白洋淀观荷长廊倒塌致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14</a:t>
            </a: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名游客受伤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张北草原天路收费事件</a:t>
            </a:r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79822" y="3143403"/>
            <a:ext cx="49078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示范区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监管部门及景区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普遍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缺乏舆情应对技巧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，比如张北“草原天路”收费事件，从相关部门宣布收费到取消收费，始终伴随着舆论强烈的质疑声。相关部门回应不及时、信息透明度不足，致使地方公信力严重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受损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7" y="3002844"/>
            <a:ext cx="5271810" cy="3299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249220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5678" y="2728429"/>
            <a:ext cx="6385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最受游客喜爱的十大景区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03277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08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66712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374307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621618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10363566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4944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08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646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大道盘山古文化街最受喜爱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9574658"/>
              </p:ext>
            </p:extLst>
          </p:nvPr>
        </p:nvGraphicFramePr>
        <p:xfrm>
          <a:off x="2166258" y="1982363"/>
          <a:ext cx="8780771" cy="415878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15401"/>
                <a:gridCol w="2121837"/>
                <a:gridCol w="1460134"/>
                <a:gridCol w="1461133"/>
                <a:gridCol w="1461133"/>
                <a:gridCol w="1461133"/>
              </a:tblGrid>
              <a:tr h="4008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排名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景区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媒体传播度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游客满意度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OTA</a:t>
                      </a: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推介度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得分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五大道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4.59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盘山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4.89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4.20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古文化街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4.84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天津之眼摩天轮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3.03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4.80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3.92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意式风情区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3.84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海昌极地海洋世界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3.57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2.66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3.39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滨海航母主题公园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3.01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3.80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2.91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3.22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天津欢乐谷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3.66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0.58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2.90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天津水上公园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3.95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2.71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独乐寺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3.10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0.38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2.67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475215" y="1390892"/>
            <a:ext cx="44204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天津最受游客喜爱的十大景区一览</a:t>
            </a:r>
          </a:p>
        </p:txBody>
      </p:sp>
    </p:spTree>
    <p:extLst>
      <p:ext uri="{BB962C8B-B14F-4D97-AF65-F5344CB8AC3E}">
        <p14:creationId xmlns:p14="http://schemas.microsoft.com/office/powerpoint/2010/main" xmlns="" val="59273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08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646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人文景区最受游客喜爱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9866" y="2444817"/>
            <a:ext cx="55541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机遇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在于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地理位置高度集中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具有发展全域旅游的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天然优势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，旅游产业建设工作相对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省力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挑战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则在于市区旅游资源吸引了大部分游客的注意力，导致蓟县等郊区的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发展空间缩小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，令这些原本资源不丰富、交通不便利的地区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发展难度更</a:t>
            </a: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大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7" y="2614152"/>
            <a:ext cx="4872002" cy="30190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矩形 3"/>
          <p:cNvSpPr/>
          <p:nvPr/>
        </p:nvSpPr>
        <p:spPr>
          <a:xfrm>
            <a:off x="1006876" y="1295707"/>
            <a:ext cx="10677123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天津最受游客喜爱的景区主要为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人文景区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并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多集中在市区</a:t>
            </a: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，对于天津来说既是机遇也是挑战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779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62579" y="2729421"/>
            <a:ext cx="720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最受天津游客喜爱的十大景区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40428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09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03863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690399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937710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10679658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257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09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667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故宫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八达岭最受天津游客喜爱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7753218"/>
              </p:ext>
            </p:extLst>
          </p:nvPr>
        </p:nvGraphicFramePr>
        <p:xfrm>
          <a:off x="2077697" y="1975560"/>
          <a:ext cx="8612882" cy="418816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44745"/>
                <a:gridCol w="2052410"/>
                <a:gridCol w="1611942"/>
                <a:gridCol w="1611942"/>
                <a:gridCol w="1466154"/>
                <a:gridCol w="1025689"/>
              </a:tblGrid>
              <a:tr h="4036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排名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景区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媒体传播度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游客满意度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OTA</a:t>
                      </a: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推介度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得分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故宫（北京）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4.05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4.60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4.32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八达岭长城（北京）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4.72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3.04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4.50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4.13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上海迪士尼（上海）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4.05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4.13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4.09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长白山（吉林）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3.65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4.40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4.02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九寨沟（四川）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3.99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古北水镇（北京）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白石山（河北）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3.60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4.00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8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北戴河（河北）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4.10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2.91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4.20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白洋淀（河北）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4.30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2.88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3.90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亚龙湾（三亚）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3.31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3.87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3.70 </a:t>
                      </a:r>
                      <a:endParaRPr lang="zh-CN" sz="12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3.63 </a:t>
                      </a:r>
                      <a:endParaRPr lang="zh-CN" sz="12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816730" y="1394462"/>
            <a:ext cx="50450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全国最受天津游客喜爱的十大景区一览</a:t>
            </a:r>
          </a:p>
        </p:txBody>
      </p:sp>
    </p:spTree>
    <p:extLst>
      <p:ext uri="{BB962C8B-B14F-4D97-AF65-F5344CB8AC3E}">
        <p14:creationId xmlns:p14="http://schemas.microsoft.com/office/powerpoint/2010/main" xmlns="" val="4171499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09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667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津冀地缘优势凸显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50844" y="2375255"/>
            <a:ext cx="57008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最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受天津游客喜爱的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北京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景区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均为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人文类景区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，多具有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独特性和唯一性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，如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故宫和八达岭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长城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最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受天津游客喜爱的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河北景区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均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自然类景观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，多拥有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历史文化底蕴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，如北戴河和白洋淀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景区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876" y="2375256"/>
            <a:ext cx="4826255" cy="3009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矩形 3"/>
          <p:cNvSpPr/>
          <p:nvPr/>
        </p:nvSpPr>
        <p:spPr>
          <a:xfrm>
            <a:off x="1006876" y="1093377"/>
            <a:ext cx="10485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最受天津游客喜爱的十大景区中，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北京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河北的景区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六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，体现出三地间的地缘优势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7887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165598" y="2729421"/>
            <a:ext cx="4007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报告总结及建议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67645" y="2544756"/>
            <a:ext cx="13383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10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531080" y="3051596"/>
            <a:ext cx="83656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940604" y="3051596"/>
            <a:ext cx="90776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9187915" y="2853746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8929863" y="2816037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6096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10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99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全域旅游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为中国经济注入新活力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80029" y="3601156"/>
            <a:ext cx="66491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全国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多数省份特别是旅游业发达地区，已开始积极行动起来，召开相关会议，尝试顶层设计，调动各方资源，推动全域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90129" y="1511259"/>
            <a:ext cx="170462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发展理念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0130" y="2010872"/>
            <a:ext cx="111503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全域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旅游将原本散落在各个行业的旅游业态进行了一次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大整合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，为中国经济发展注入了一股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新活力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，引发业内外广泛关注和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080030" y="3169188"/>
            <a:ext cx="170462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工作实践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80031" y="5602608"/>
            <a:ext cx="66491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产业规划、人才培训、理念推广、组织建构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等方面取得了阶段性发展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成果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080028" y="5139866"/>
            <a:ext cx="170462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初步成果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841" y="3175229"/>
            <a:ext cx="4317634" cy="2887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1794137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10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99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：全域旅游发展地区差异较大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7762" y="3369825"/>
            <a:ext cx="696521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的地方以旅游业为经济支柱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，产业基础良好，地方政府乃至各个行业均已融入旅游发展，这些地方全域旅游发展基础良好，思路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清晰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zh-CN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地方</a:t>
            </a: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积极转型经济发展方式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，一把手强力推动，全域旅游建设也有一定发展。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有的地方旅游业尚不够发达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，在全域旅游发展中目标不够明确，措施不够得力，行动不够积极，还需要进一步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改善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747232" y="1320794"/>
            <a:ext cx="1826635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协调难度较大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7232" y="1820407"/>
            <a:ext cx="112415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全域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旅游涉及众多政府部门、众多行业领域，而非旅游主管部门一家可以全局把握，需要地方党政主要领导的全面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147764" y="2908049"/>
            <a:ext cx="1783643" cy="43196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重视程度迥异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810" y="2968660"/>
            <a:ext cx="4106989" cy="2907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4266105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10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50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：五大意识塑造全域旅游新形象</a:t>
            </a:r>
            <a:endParaRPr lang="zh-CN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699861" y="1175125"/>
            <a:ext cx="131798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口碑意识</a:t>
            </a:r>
          </a:p>
        </p:txBody>
      </p:sp>
      <p:sp>
        <p:nvSpPr>
          <p:cNvPr id="10" name="矩形 9"/>
          <p:cNvSpPr/>
          <p:nvPr/>
        </p:nvSpPr>
        <p:spPr>
          <a:xfrm>
            <a:off x="699861" y="1674738"/>
            <a:ext cx="45043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依托互联网新媒体，借助口碑传播，制造朋友圈热点话题，推广示范区知名度，拉动客流量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610528" y="1175125"/>
            <a:ext cx="131798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品牌意识</a:t>
            </a:r>
          </a:p>
        </p:txBody>
      </p:sp>
      <p:sp>
        <p:nvSpPr>
          <p:cNvPr id="19" name="矩形 18"/>
          <p:cNvSpPr/>
          <p:nvPr/>
        </p:nvSpPr>
        <p:spPr>
          <a:xfrm>
            <a:off x="5610529" y="1674738"/>
            <a:ext cx="64608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淡季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宣传和旺季宣传相结合、加强淡季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宣传 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，积累品牌价值及其在消费者心目中的地位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99860" y="2808688"/>
            <a:ext cx="131798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特色意识</a:t>
            </a:r>
          </a:p>
        </p:txBody>
      </p:sp>
      <p:sp>
        <p:nvSpPr>
          <p:cNvPr id="21" name="矩形 20"/>
          <p:cNvSpPr/>
          <p:nvPr/>
        </p:nvSpPr>
        <p:spPr>
          <a:xfrm>
            <a:off x="699861" y="3308301"/>
            <a:ext cx="468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深度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挖掘自然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地理、风俗风情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和历史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文化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特色，加大主题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宣传，满足游客求新、求奇、求美、求异的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口味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610528" y="2758135"/>
            <a:ext cx="131798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舆情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意识</a:t>
            </a:r>
          </a:p>
        </p:txBody>
      </p:sp>
      <p:sp>
        <p:nvSpPr>
          <p:cNvPr id="23" name="矩形 22"/>
          <p:cNvSpPr/>
          <p:nvPr/>
        </p:nvSpPr>
        <p:spPr>
          <a:xfrm>
            <a:off x="5610527" y="3257748"/>
            <a:ext cx="6220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景区和旅游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部门需要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强化舆情风险防范意识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，加强舆情预警监测，提高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危机处置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能力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610529" y="4491632"/>
            <a:ext cx="1625644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大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意识</a:t>
            </a:r>
          </a:p>
        </p:txBody>
      </p:sp>
      <p:sp>
        <p:nvSpPr>
          <p:cNvPr id="25" name="矩形 24"/>
          <p:cNvSpPr/>
          <p:nvPr/>
        </p:nvSpPr>
        <p:spPr>
          <a:xfrm>
            <a:off x="5610528" y="4991245"/>
            <a:ext cx="6460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利用舆情大数据搜集游客兴趣点、游客消费情况、游客客源地等信息，探索景区、示范区营销人群，利用游客画像实现景区的精准营销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238" y="4484836"/>
            <a:ext cx="4180863" cy="2198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35179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6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10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4" y="390415"/>
            <a:ext cx="799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津冀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提升三地旅游整体吸引力</a:t>
            </a:r>
          </a:p>
        </p:txBody>
      </p:sp>
      <p:sp>
        <p:nvSpPr>
          <p:cNvPr id="8" name="矩形 7"/>
          <p:cNvSpPr/>
          <p:nvPr/>
        </p:nvSpPr>
        <p:spPr>
          <a:xfrm>
            <a:off x="5226762" y="3106954"/>
            <a:ext cx="67055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北京的历史文化旅游资源富集，天津现代主题旅游资源独具特色，河北红色旅游资源遍布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全省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06876" y="1345977"/>
            <a:ext cx="170462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区域优势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06877" y="1777856"/>
            <a:ext cx="109367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京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津冀一体化正在深入推进，三地交通联系密切，人员往来频繁，旅游业优势互补性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强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226763" y="2674986"/>
            <a:ext cx="170462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资源优势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26763" y="4826181"/>
            <a:ext cx="67168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发挥北京交通枢纽优势，合理规划旅游线路，集中推广旅游资源，协同加大旅游投资，将有利于提升三地旅游整体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吸引力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226761" y="4386017"/>
            <a:ext cx="1704623" cy="409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合作优势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67" y="2757141"/>
            <a:ext cx="4200741" cy="2772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3224651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 rot="16200000">
            <a:off x="9046788" y="3782084"/>
            <a:ext cx="125512" cy="270186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8861625" y="3653480"/>
            <a:ext cx="62120" cy="174653"/>
          </a:xfrm>
          <a:prstGeom prst="triangle">
            <a:avLst>
              <a:gd name="adj" fmla="val 5549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95691" y="3501680"/>
            <a:ext cx="4796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谢谢！</a:t>
            </a:r>
            <a:endParaRPr lang="en-US" altLang="zh-CN" sz="7200" b="1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991584" y="4702009"/>
            <a:ext cx="4819335" cy="0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724501" y="1676533"/>
            <a:ext cx="2267528" cy="3366668"/>
            <a:chOff x="2032362" y="1615761"/>
            <a:chExt cx="3302001" cy="5070789"/>
          </a:xfrm>
        </p:grpSpPr>
        <p:grpSp>
          <p:nvGrpSpPr>
            <p:cNvPr id="7" name="组合 6"/>
            <p:cNvGrpSpPr/>
            <p:nvPr/>
          </p:nvGrpSpPr>
          <p:grpSpPr>
            <a:xfrm>
              <a:off x="3615100" y="4656417"/>
              <a:ext cx="184150" cy="615100"/>
              <a:chOff x="2752726" y="4344988"/>
              <a:chExt cx="184150" cy="64452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14" name="Freeform 101"/>
              <p:cNvSpPr>
                <a:spLocks/>
              </p:cNvSpPr>
              <p:nvPr/>
            </p:nvSpPr>
            <p:spPr bwMode="auto">
              <a:xfrm>
                <a:off x="2762251" y="4427538"/>
                <a:ext cx="174625" cy="519113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Freeform 102"/>
              <p:cNvSpPr>
                <a:spLocks/>
              </p:cNvSpPr>
              <p:nvPr/>
            </p:nvSpPr>
            <p:spPr bwMode="auto">
              <a:xfrm>
                <a:off x="2754313" y="4344988"/>
                <a:ext cx="128588" cy="146050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Freeform 103"/>
              <p:cNvSpPr>
                <a:spLocks/>
              </p:cNvSpPr>
              <p:nvPr/>
            </p:nvSpPr>
            <p:spPr bwMode="auto">
              <a:xfrm>
                <a:off x="2752726" y="4394200"/>
                <a:ext cx="149225" cy="14287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Freeform 104"/>
              <p:cNvSpPr>
                <a:spLocks/>
              </p:cNvSpPr>
              <p:nvPr/>
            </p:nvSpPr>
            <p:spPr bwMode="auto">
              <a:xfrm>
                <a:off x="2868613" y="4933950"/>
                <a:ext cx="44450" cy="55563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005500" y="5215460"/>
              <a:ext cx="1414463" cy="1471090"/>
              <a:chOff x="2143126" y="4930775"/>
              <a:chExt cx="1414463" cy="1541463"/>
            </a:xfrm>
          </p:grpSpPr>
          <p:sp>
            <p:nvSpPr>
              <p:cNvPr id="117" name="Freeform 5"/>
              <p:cNvSpPr>
                <a:spLocks/>
              </p:cNvSpPr>
              <p:nvPr/>
            </p:nvSpPr>
            <p:spPr bwMode="auto">
              <a:xfrm>
                <a:off x="2143126" y="5083175"/>
                <a:ext cx="1414463" cy="1257300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8" name="Freeform 6"/>
              <p:cNvSpPr>
                <a:spLocks/>
              </p:cNvSpPr>
              <p:nvPr/>
            </p:nvSpPr>
            <p:spPr bwMode="auto">
              <a:xfrm>
                <a:off x="2446338" y="5083175"/>
                <a:ext cx="400050" cy="1257300"/>
              </a:xfrm>
              <a:custGeom>
                <a:avLst/>
                <a:gdLst>
                  <a:gd name="T0" fmla="*/ 92 w 252"/>
                  <a:gd name="T1" fmla="*/ 790 h 792"/>
                  <a:gd name="T2" fmla="*/ 59 w 252"/>
                  <a:gd name="T3" fmla="*/ 772 h 792"/>
                  <a:gd name="T4" fmla="*/ 55 w 252"/>
                  <a:gd name="T5" fmla="*/ 749 h 792"/>
                  <a:gd name="T6" fmla="*/ 33 w 252"/>
                  <a:gd name="T7" fmla="*/ 695 h 792"/>
                  <a:gd name="T8" fmla="*/ 14 w 252"/>
                  <a:gd name="T9" fmla="*/ 619 h 792"/>
                  <a:gd name="T10" fmla="*/ 14 w 252"/>
                  <a:gd name="T11" fmla="*/ 566 h 792"/>
                  <a:gd name="T12" fmla="*/ 10 w 252"/>
                  <a:gd name="T13" fmla="*/ 545 h 792"/>
                  <a:gd name="T14" fmla="*/ 10 w 252"/>
                  <a:gd name="T15" fmla="*/ 513 h 792"/>
                  <a:gd name="T16" fmla="*/ 14 w 252"/>
                  <a:gd name="T17" fmla="*/ 496 h 792"/>
                  <a:gd name="T18" fmla="*/ 14 w 252"/>
                  <a:gd name="T19" fmla="*/ 450 h 792"/>
                  <a:gd name="T20" fmla="*/ 13 w 252"/>
                  <a:gd name="T21" fmla="*/ 435 h 792"/>
                  <a:gd name="T22" fmla="*/ 4 w 252"/>
                  <a:gd name="T23" fmla="*/ 430 h 792"/>
                  <a:gd name="T24" fmla="*/ 6 w 252"/>
                  <a:gd name="T25" fmla="*/ 405 h 792"/>
                  <a:gd name="T26" fmla="*/ 13 w 252"/>
                  <a:gd name="T27" fmla="*/ 393 h 792"/>
                  <a:gd name="T28" fmla="*/ 13 w 252"/>
                  <a:gd name="T29" fmla="*/ 332 h 792"/>
                  <a:gd name="T30" fmla="*/ 10 w 252"/>
                  <a:gd name="T31" fmla="*/ 317 h 792"/>
                  <a:gd name="T32" fmla="*/ 6 w 252"/>
                  <a:gd name="T33" fmla="*/ 291 h 792"/>
                  <a:gd name="T34" fmla="*/ 14 w 252"/>
                  <a:gd name="T35" fmla="*/ 281 h 792"/>
                  <a:gd name="T36" fmla="*/ 14 w 252"/>
                  <a:gd name="T37" fmla="*/ 251 h 792"/>
                  <a:gd name="T38" fmla="*/ 17 w 252"/>
                  <a:gd name="T39" fmla="*/ 216 h 792"/>
                  <a:gd name="T40" fmla="*/ 7 w 252"/>
                  <a:gd name="T41" fmla="*/ 207 h 792"/>
                  <a:gd name="T42" fmla="*/ 4 w 252"/>
                  <a:gd name="T43" fmla="*/ 174 h 792"/>
                  <a:gd name="T44" fmla="*/ 7 w 252"/>
                  <a:gd name="T45" fmla="*/ 133 h 792"/>
                  <a:gd name="T46" fmla="*/ 7 w 252"/>
                  <a:gd name="T47" fmla="*/ 65 h 792"/>
                  <a:gd name="T48" fmla="*/ 252 w 252"/>
                  <a:gd name="T49" fmla="*/ 0 h 792"/>
                  <a:gd name="T50" fmla="*/ 250 w 252"/>
                  <a:gd name="T51" fmla="*/ 34 h 792"/>
                  <a:gd name="T52" fmla="*/ 244 w 252"/>
                  <a:gd name="T53" fmla="*/ 87 h 792"/>
                  <a:gd name="T54" fmla="*/ 247 w 252"/>
                  <a:gd name="T55" fmla="*/ 140 h 792"/>
                  <a:gd name="T56" fmla="*/ 240 w 252"/>
                  <a:gd name="T57" fmla="*/ 167 h 792"/>
                  <a:gd name="T58" fmla="*/ 235 w 252"/>
                  <a:gd name="T59" fmla="*/ 172 h 792"/>
                  <a:gd name="T60" fmla="*/ 237 w 252"/>
                  <a:gd name="T61" fmla="*/ 205 h 792"/>
                  <a:gd name="T62" fmla="*/ 240 w 252"/>
                  <a:gd name="T63" fmla="*/ 237 h 792"/>
                  <a:gd name="T64" fmla="*/ 247 w 252"/>
                  <a:gd name="T65" fmla="*/ 254 h 792"/>
                  <a:gd name="T66" fmla="*/ 241 w 252"/>
                  <a:gd name="T67" fmla="*/ 271 h 792"/>
                  <a:gd name="T68" fmla="*/ 239 w 252"/>
                  <a:gd name="T69" fmla="*/ 310 h 792"/>
                  <a:gd name="T70" fmla="*/ 240 w 252"/>
                  <a:gd name="T71" fmla="*/ 351 h 792"/>
                  <a:gd name="T72" fmla="*/ 247 w 252"/>
                  <a:gd name="T73" fmla="*/ 363 h 792"/>
                  <a:gd name="T74" fmla="*/ 244 w 252"/>
                  <a:gd name="T75" fmla="*/ 386 h 792"/>
                  <a:gd name="T76" fmla="*/ 236 w 252"/>
                  <a:gd name="T77" fmla="*/ 390 h 792"/>
                  <a:gd name="T78" fmla="*/ 239 w 252"/>
                  <a:gd name="T79" fmla="*/ 419 h 792"/>
                  <a:gd name="T80" fmla="*/ 237 w 252"/>
                  <a:gd name="T81" fmla="*/ 459 h 792"/>
                  <a:gd name="T82" fmla="*/ 245 w 252"/>
                  <a:gd name="T83" fmla="*/ 474 h 792"/>
                  <a:gd name="T84" fmla="*/ 241 w 252"/>
                  <a:gd name="T85" fmla="*/ 499 h 792"/>
                  <a:gd name="T86" fmla="*/ 237 w 252"/>
                  <a:gd name="T87" fmla="*/ 535 h 792"/>
                  <a:gd name="T88" fmla="*/ 241 w 252"/>
                  <a:gd name="T89" fmla="*/ 564 h 792"/>
                  <a:gd name="T90" fmla="*/ 240 w 252"/>
                  <a:gd name="T91" fmla="*/ 610 h 792"/>
                  <a:gd name="T92" fmla="*/ 220 w 252"/>
                  <a:gd name="T93" fmla="*/ 695 h 792"/>
                  <a:gd name="T94" fmla="*/ 197 w 252"/>
                  <a:gd name="T95" fmla="*/ 756 h 792"/>
                  <a:gd name="T96" fmla="*/ 193 w 252"/>
                  <a:gd name="T97" fmla="*/ 772 h 792"/>
                  <a:gd name="T98" fmla="*/ 166 w 252"/>
                  <a:gd name="T99" fmla="*/ 787 h 792"/>
                  <a:gd name="T100" fmla="*/ 121 w 252"/>
                  <a:gd name="T101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lnTo>
                      <a:pt x="121" y="792"/>
                    </a:lnTo>
                    <a:close/>
                  </a:path>
                </a:pathLst>
              </a:custGeom>
              <a:solidFill>
                <a:srgbClr val="B1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9" name="Freeform 7"/>
              <p:cNvSpPr>
                <a:spLocks/>
              </p:cNvSpPr>
              <p:nvPr/>
            </p:nvSpPr>
            <p:spPr bwMode="auto">
              <a:xfrm>
                <a:off x="2700338" y="6330950"/>
                <a:ext cx="322263" cy="141288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0" name="Freeform 8"/>
              <p:cNvSpPr>
                <a:spLocks/>
              </p:cNvSpPr>
              <p:nvPr/>
            </p:nvSpPr>
            <p:spPr bwMode="auto">
              <a:xfrm>
                <a:off x="2579688" y="6265863"/>
                <a:ext cx="563563" cy="157163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1" name="Freeform 9"/>
              <p:cNvSpPr>
                <a:spLocks/>
              </p:cNvSpPr>
              <p:nvPr/>
            </p:nvSpPr>
            <p:spPr bwMode="auto">
              <a:xfrm>
                <a:off x="2505076" y="6310313"/>
                <a:ext cx="714375" cy="58738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2" name="Freeform 10"/>
              <p:cNvSpPr>
                <a:spLocks/>
              </p:cNvSpPr>
              <p:nvPr/>
            </p:nvSpPr>
            <p:spPr bwMode="auto">
              <a:xfrm>
                <a:off x="2212976" y="5440363"/>
                <a:ext cx="1306513" cy="96838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" name="Freeform 11"/>
              <p:cNvSpPr>
                <a:spLocks/>
              </p:cNvSpPr>
              <p:nvPr/>
            </p:nvSpPr>
            <p:spPr bwMode="auto">
              <a:xfrm>
                <a:off x="2189163" y="5332413"/>
                <a:ext cx="1325563" cy="100013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4" name="Freeform 12"/>
              <p:cNvSpPr>
                <a:spLocks/>
              </p:cNvSpPr>
              <p:nvPr/>
            </p:nvSpPr>
            <p:spPr bwMode="auto">
              <a:xfrm>
                <a:off x="2216151" y="5529263"/>
                <a:ext cx="1268413" cy="96838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5" name="Freeform 13"/>
              <p:cNvSpPr>
                <a:spLocks/>
              </p:cNvSpPr>
              <p:nvPr/>
            </p:nvSpPr>
            <p:spPr bwMode="auto">
              <a:xfrm>
                <a:off x="2227263" y="5614988"/>
                <a:ext cx="1285875" cy="96838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6" name="Freeform 14"/>
              <p:cNvSpPr>
                <a:spLocks/>
              </p:cNvSpPr>
              <p:nvPr/>
            </p:nvSpPr>
            <p:spPr bwMode="auto">
              <a:xfrm>
                <a:off x="2219326" y="5713413"/>
                <a:ext cx="1262063" cy="96838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7" name="Freeform 15"/>
              <p:cNvSpPr>
                <a:spLocks/>
              </p:cNvSpPr>
              <p:nvPr/>
            </p:nvSpPr>
            <p:spPr bwMode="auto">
              <a:xfrm>
                <a:off x="2214563" y="5803900"/>
                <a:ext cx="1306513" cy="96838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8" name="Freeform 16"/>
              <p:cNvSpPr>
                <a:spLocks/>
              </p:cNvSpPr>
              <p:nvPr/>
            </p:nvSpPr>
            <p:spPr bwMode="auto">
              <a:xfrm>
                <a:off x="2227263" y="5895975"/>
                <a:ext cx="1250950" cy="96838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9" name="Freeform 17"/>
              <p:cNvSpPr>
                <a:spLocks/>
              </p:cNvSpPr>
              <p:nvPr/>
            </p:nvSpPr>
            <p:spPr bwMode="auto">
              <a:xfrm>
                <a:off x="2246313" y="6029325"/>
                <a:ext cx="1254125" cy="311150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0" name="Freeform 18"/>
              <p:cNvSpPr>
                <a:spLocks/>
              </p:cNvSpPr>
              <p:nvPr/>
            </p:nvSpPr>
            <p:spPr bwMode="auto">
              <a:xfrm>
                <a:off x="2470151" y="6061075"/>
                <a:ext cx="361950" cy="279400"/>
              </a:xfrm>
              <a:custGeom>
                <a:avLst/>
                <a:gdLst>
                  <a:gd name="T0" fmla="*/ 82 w 228"/>
                  <a:gd name="T1" fmla="*/ 170 h 176"/>
                  <a:gd name="T2" fmla="*/ 82 w 228"/>
                  <a:gd name="T3" fmla="*/ 170 h 176"/>
                  <a:gd name="T4" fmla="*/ 73 w 228"/>
                  <a:gd name="T5" fmla="*/ 149 h 176"/>
                  <a:gd name="T6" fmla="*/ 65 w 228"/>
                  <a:gd name="T7" fmla="*/ 130 h 176"/>
                  <a:gd name="T8" fmla="*/ 52 w 228"/>
                  <a:gd name="T9" fmla="*/ 109 h 176"/>
                  <a:gd name="T10" fmla="*/ 34 w 228"/>
                  <a:gd name="T11" fmla="*/ 80 h 176"/>
                  <a:gd name="T12" fmla="*/ 34 w 228"/>
                  <a:gd name="T13" fmla="*/ 80 h 176"/>
                  <a:gd name="T14" fmla="*/ 25 w 228"/>
                  <a:gd name="T15" fmla="*/ 64 h 176"/>
                  <a:gd name="T16" fmla="*/ 15 w 228"/>
                  <a:gd name="T17" fmla="*/ 46 h 176"/>
                  <a:gd name="T18" fmla="*/ 0 w 228"/>
                  <a:gd name="T19" fmla="*/ 10 h 176"/>
                  <a:gd name="T20" fmla="*/ 225 w 228"/>
                  <a:gd name="T21" fmla="*/ 0 h 176"/>
                  <a:gd name="T22" fmla="*/ 225 w 228"/>
                  <a:gd name="T23" fmla="*/ 0 h 176"/>
                  <a:gd name="T24" fmla="*/ 228 w 228"/>
                  <a:gd name="T25" fmla="*/ 41 h 176"/>
                  <a:gd name="T26" fmla="*/ 228 w 228"/>
                  <a:gd name="T27" fmla="*/ 80 h 176"/>
                  <a:gd name="T28" fmla="*/ 228 w 228"/>
                  <a:gd name="T29" fmla="*/ 80 h 176"/>
                  <a:gd name="T30" fmla="*/ 226 w 228"/>
                  <a:gd name="T31" fmla="*/ 110 h 176"/>
                  <a:gd name="T32" fmla="*/ 224 w 228"/>
                  <a:gd name="T33" fmla="*/ 133 h 176"/>
                  <a:gd name="T34" fmla="*/ 224 w 228"/>
                  <a:gd name="T35" fmla="*/ 152 h 176"/>
                  <a:gd name="T36" fmla="*/ 224 w 228"/>
                  <a:gd name="T37" fmla="*/ 162 h 176"/>
                  <a:gd name="T38" fmla="*/ 226 w 228"/>
                  <a:gd name="T39" fmla="*/ 172 h 176"/>
                  <a:gd name="T40" fmla="*/ 226 w 228"/>
                  <a:gd name="T41" fmla="*/ 172 h 176"/>
                  <a:gd name="T42" fmla="*/ 226 w 228"/>
                  <a:gd name="T43" fmla="*/ 176 h 176"/>
                  <a:gd name="T44" fmla="*/ 226 w 228"/>
                  <a:gd name="T45" fmla="*/ 176 h 176"/>
                  <a:gd name="T46" fmla="*/ 157 w 228"/>
                  <a:gd name="T47" fmla="*/ 175 h 176"/>
                  <a:gd name="T48" fmla="*/ 118 w 228"/>
                  <a:gd name="T49" fmla="*/ 172 h 176"/>
                  <a:gd name="T50" fmla="*/ 82 w 228"/>
                  <a:gd name="T51" fmla="*/ 170 h 176"/>
                  <a:gd name="T52" fmla="*/ 82 w 228"/>
                  <a:gd name="T53" fmla="*/ 1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lnTo>
                      <a:pt x="82" y="17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1" name="Freeform 19"/>
              <p:cNvSpPr>
                <a:spLocks/>
              </p:cNvSpPr>
              <p:nvPr/>
            </p:nvSpPr>
            <p:spPr bwMode="auto">
              <a:xfrm>
                <a:off x="3044826" y="5083175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323 w 323"/>
                  <a:gd name="T3" fmla="*/ 0 h 171"/>
                  <a:gd name="T4" fmla="*/ 306 w 323"/>
                  <a:gd name="T5" fmla="*/ 140 h 171"/>
                  <a:gd name="T6" fmla="*/ 306 w 323"/>
                  <a:gd name="T7" fmla="*/ 140 h 171"/>
                  <a:gd name="T8" fmla="*/ 305 w 323"/>
                  <a:gd name="T9" fmla="*/ 147 h 171"/>
                  <a:gd name="T10" fmla="*/ 302 w 323"/>
                  <a:gd name="T11" fmla="*/ 152 h 171"/>
                  <a:gd name="T12" fmla="*/ 296 w 323"/>
                  <a:gd name="T13" fmla="*/ 157 h 171"/>
                  <a:gd name="T14" fmla="*/ 291 w 323"/>
                  <a:gd name="T15" fmla="*/ 161 h 171"/>
                  <a:gd name="T16" fmla="*/ 286 w 323"/>
                  <a:gd name="T17" fmla="*/ 164 h 171"/>
                  <a:gd name="T18" fmla="*/ 279 w 323"/>
                  <a:gd name="T19" fmla="*/ 167 h 171"/>
                  <a:gd name="T20" fmla="*/ 272 w 323"/>
                  <a:gd name="T21" fmla="*/ 168 h 171"/>
                  <a:gd name="T22" fmla="*/ 267 w 323"/>
                  <a:gd name="T23" fmla="*/ 168 h 171"/>
                  <a:gd name="T24" fmla="*/ 0 w 323"/>
                  <a:gd name="T25" fmla="*/ 171 h 171"/>
                  <a:gd name="T26" fmla="*/ 0 w 323"/>
                  <a:gd name="T2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2" name="Freeform 20"/>
              <p:cNvSpPr>
                <a:spLocks/>
              </p:cNvSpPr>
              <p:nvPr/>
            </p:nvSpPr>
            <p:spPr bwMode="auto">
              <a:xfrm>
                <a:off x="3049588" y="5083175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320 w 320"/>
                  <a:gd name="T5" fmla="*/ 0 h 170"/>
                  <a:gd name="T6" fmla="*/ 320 w 320"/>
                  <a:gd name="T7" fmla="*/ 0 h 170"/>
                  <a:gd name="T8" fmla="*/ 303 w 320"/>
                  <a:gd name="T9" fmla="*/ 140 h 170"/>
                  <a:gd name="T10" fmla="*/ 303 w 320"/>
                  <a:gd name="T11" fmla="*/ 140 h 170"/>
                  <a:gd name="T12" fmla="*/ 302 w 320"/>
                  <a:gd name="T13" fmla="*/ 147 h 170"/>
                  <a:gd name="T14" fmla="*/ 299 w 320"/>
                  <a:gd name="T15" fmla="*/ 152 h 170"/>
                  <a:gd name="T16" fmla="*/ 293 w 320"/>
                  <a:gd name="T17" fmla="*/ 157 h 170"/>
                  <a:gd name="T18" fmla="*/ 288 w 320"/>
                  <a:gd name="T19" fmla="*/ 161 h 170"/>
                  <a:gd name="T20" fmla="*/ 283 w 320"/>
                  <a:gd name="T21" fmla="*/ 164 h 170"/>
                  <a:gd name="T22" fmla="*/ 276 w 320"/>
                  <a:gd name="T23" fmla="*/ 167 h 170"/>
                  <a:gd name="T24" fmla="*/ 269 w 320"/>
                  <a:gd name="T25" fmla="*/ 168 h 170"/>
                  <a:gd name="T26" fmla="*/ 264 w 320"/>
                  <a:gd name="T27" fmla="*/ 168 h 170"/>
                  <a:gd name="T28" fmla="*/ 264 w 320"/>
                  <a:gd name="T29" fmla="*/ 168 h 170"/>
                  <a:gd name="T30" fmla="*/ 1 w 320"/>
                  <a:gd name="T31" fmla="*/ 170 h 170"/>
                  <a:gd name="T32" fmla="*/ 1 w 320"/>
                  <a:gd name="T33" fmla="*/ 170 h 170"/>
                  <a:gd name="T34" fmla="*/ 0 w 320"/>
                  <a:gd name="T35" fmla="*/ 0 h 170"/>
                  <a:gd name="T36" fmla="*/ 0 w 320"/>
                  <a:gd name="T3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" name="Freeform 21"/>
              <p:cNvSpPr>
                <a:spLocks/>
              </p:cNvSpPr>
              <p:nvPr/>
            </p:nvSpPr>
            <p:spPr bwMode="auto">
              <a:xfrm>
                <a:off x="3055938" y="5083175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316 w 316"/>
                  <a:gd name="T5" fmla="*/ 0 h 170"/>
                  <a:gd name="T6" fmla="*/ 316 w 316"/>
                  <a:gd name="T7" fmla="*/ 0 h 170"/>
                  <a:gd name="T8" fmla="*/ 299 w 316"/>
                  <a:gd name="T9" fmla="*/ 140 h 170"/>
                  <a:gd name="T10" fmla="*/ 299 w 316"/>
                  <a:gd name="T11" fmla="*/ 140 h 170"/>
                  <a:gd name="T12" fmla="*/ 298 w 316"/>
                  <a:gd name="T13" fmla="*/ 147 h 170"/>
                  <a:gd name="T14" fmla="*/ 295 w 316"/>
                  <a:gd name="T15" fmla="*/ 152 h 170"/>
                  <a:gd name="T16" fmla="*/ 289 w 316"/>
                  <a:gd name="T17" fmla="*/ 156 h 170"/>
                  <a:gd name="T18" fmla="*/ 284 w 316"/>
                  <a:gd name="T19" fmla="*/ 160 h 170"/>
                  <a:gd name="T20" fmla="*/ 279 w 316"/>
                  <a:gd name="T21" fmla="*/ 164 h 170"/>
                  <a:gd name="T22" fmla="*/ 272 w 316"/>
                  <a:gd name="T23" fmla="*/ 167 h 170"/>
                  <a:gd name="T24" fmla="*/ 266 w 316"/>
                  <a:gd name="T25" fmla="*/ 168 h 170"/>
                  <a:gd name="T26" fmla="*/ 260 w 316"/>
                  <a:gd name="T27" fmla="*/ 168 h 170"/>
                  <a:gd name="T28" fmla="*/ 260 w 316"/>
                  <a:gd name="T29" fmla="*/ 168 h 170"/>
                  <a:gd name="T30" fmla="*/ 1 w 316"/>
                  <a:gd name="T31" fmla="*/ 170 h 170"/>
                  <a:gd name="T32" fmla="*/ 1 w 316"/>
                  <a:gd name="T33" fmla="*/ 170 h 170"/>
                  <a:gd name="T34" fmla="*/ 0 w 316"/>
                  <a:gd name="T35" fmla="*/ 0 h 170"/>
                  <a:gd name="T36" fmla="*/ 0 w 316"/>
                  <a:gd name="T3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4" name="Freeform 22"/>
              <p:cNvSpPr>
                <a:spLocks/>
              </p:cNvSpPr>
              <p:nvPr/>
            </p:nvSpPr>
            <p:spPr bwMode="auto">
              <a:xfrm>
                <a:off x="3062288" y="5083175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312 w 312"/>
                  <a:gd name="T5" fmla="*/ 0 h 168"/>
                  <a:gd name="T6" fmla="*/ 312 w 312"/>
                  <a:gd name="T7" fmla="*/ 0 h 168"/>
                  <a:gd name="T8" fmla="*/ 295 w 312"/>
                  <a:gd name="T9" fmla="*/ 140 h 168"/>
                  <a:gd name="T10" fmla="*/ 295 w 312"/>
                  <a:gd name="T11" fmla="*/ 140 h 168"/>
                  <a:gd name="T12" fmla="*/ 294 w 312"/>
                  <a:gd name="T13" fmla="*/ 147 h 168"/>
                  <a:gd name="T14" fmla="*/ 291 w 312"/>
                  <a:gd name="T15" fmla="*/ 152 h 168"/>
                  <a:gd name="T16" fmla="*/ 285 w 312"/>
                  <a:gd name="T17" fmla="*/ 156 h 168"/>
                  <a:gd name="T18" fmla="*/ 280 w 312"/>
                  <a:gd name="T19" fmla="*/ 160 h 168"/>
                  <a:gd name="T20" fmla="*/ 275 w 312"/>
                  <a:gd name="T21" fmla="*/ 164 h 168"/>
                  <a:gd name="T22" fmla="*/ 269 w 312"/>
                  <a:gd name="T23" fmla="*/ 167 h 168"/>
                  <a:gd name="T24" fmla="*/ 262 w 312"/>
                  <a:gd name="T25" fmla="*/ 168 h 168"/>
                  <a:gd name="T26" fmla="*/ 257 w 312"/>
                  <a:gd name="T27" fmla="*/ 168 h 168"/>
                  <a:gd name="T28" fmla="*/ 257 w 312"/>
                  <a:gd name="T29" fmla="*/ 168 h 168"/>
                  <a:gd name="T30" fmla="*/ 0 w 312"/>
                  <a:gd name="T31" fmla="*/ 168 h 168"/>
                  <a:gd name="T32" fmla="*/ 0 w 312"/>
                  <a:gd name="T33" fmla="*/ 168 h 168"/>
                  <a:gd name="T34" fmla="*/ 0 w 312"/>
                  <a:gd name="T35" fmla="*/ 0 h 168"/>
                  <a:gd name="T36" fmla="*/ 0 w 312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5" name="Freeform 23"/>
              <p:cNvSpPr>
                <a:spLocks/>
              </p:cNvSpPr>
              <p:nvPr/>
            </p:nvSpPr>
            <p:spPr bwMode="auto">
              <a:xfrm>
                <a:off x="3068638" y="5083175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308 w 308"/>
                  <a:gd name="T5" fmla="*/ 0 h 168"/>
                  <a:gd name="T6" fmla="*/ 308 w 308"/>
                  <a:gd name="T7" fmla="*/ 0 h 168"/>
                  <a:gd name="T8" fmla="*/ 291 w 308"/>
                  <a:gd name="T9" fmla="*/ 140 h 168"/>
                  <a:gd name="T10" fmla="*/ 291 w 308"/>
                  <a:gd name="T11" fmla="*/ 140 h 168"/>
                  <a:gd name="T12" fmla="*/ 290 w 308"/>
                  <a:gd name="T13" fmla="*/ 147 h 168"/>
                  <a:gd name="T14" fmla="*/ 287 w 308"/>
                  <a:gd name="T15" fmla="*/ 152 h 168"/>
                  <a:gd name="T16" fmla="*/ 281 w 308"/>
                  <a:gd name="T17" fmla="*/ 156 h 168"/>
                  <a:gd name="T18" fmla="*/ 277 w 308"/>
                  <a:gd name="T19" fmla="*/ 160 h 168"/>
                  <a:gd name="T20" fmla="*/ 271 w 308"/>
                  <a:gd name="T21" fmla="*/ 164 h 168"/>
                  <a:gd name="T22" fmla="*/ 265 w 308"/>
                  <a:gd name="T23" fmla="*/ 166 h 168"/>
                  <a:gd name="T24" fmla="*/ 258 w 308"/>
                  <a:gd name="T25" fmla="*/ 168 h 168"/>
                  <a:gd name="T26" fmla="*/ 253 w 308"/>
                  <a:gd name="T27" fmla="*/ 168 h 168"/>
                  <a:gd name="T28" fmla="*/ 253 w 308"/>
                  <a:gd name="T29" fmla="*/ 168 h 168"/>
                  <a:gd name="T30" fmla="*/ 0 w 308"/>
                  <a:gd name="T31" fmla="*/ 167 h 168"/>
                  <a:gd name="T32" fmla="*/ 0 w 308"/>
                  <a:gd name="T33" fmla="*/ 167 h 168"/>
                  <a:gd name="T34" fmla="*/ 0 w 308"/>
                  <a:gd name="T35" fmla="*/ 0 h 168"/>
                  <a:gd name="T36" fmla="*/ 0 w 308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1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6" name="Freeform 24"/>
              <p:cNvSpPr>
                <a:spLocks/>
              </p:cNvSpPr>
              <p:nvPr/>
            </p:nvSpPr>
            <p:spPr bwMode="auto">
              <a:xfrm>
                <a:off x="3074988" y="5083175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304 w 304"/>
                  <a:gd name="T5" fmla="*/ 0 h 168"/>
                  <a:gd name="T6" fmla="*/ 304 w 304"/>
                  <a:gd name="T7" fmla="*/ 0 h 168"/>
                  <a:gd name="T8" fmla="*/ 287 w 304"/>
                  <a:gd name="T9" fmla="*/ 140 h 168"/>
                  <a:gd name="T10" fmla="*/ 287 w 304"/>
                  <a:gd name="T11" fmla="*/ 140 h 168"/>
                  <a:gd name="T12" fmla="*/ 286 w 304"/>
                  <a:gd name="T13" fmla="*/ 147 h 168"/>
                  <a:gd name="T14" fmla="*/ 283 w 304"/>
                  <a:gd name="T15" fmla="*/ 152 h 168"/>
                  <a:gd name="T16" fmla="*/ 279 w 304"/>
                  <a:gd name="T17" fmla="*/ 156 h 168"/>
                  <a:gd name="T18" fmla="*/ 273 w 304"/>
                  <a:gd name="T19" fmla="*/ 160 h 168"/>
                  <a:gd name="T20" fmla="*/ 267 w 304"/>
                  <a:gd name="T21" fmla="*/ 164 h 168"/>
                  <a:gd name="T22" fmla="*/ 261 w 304"/>
                  <a:gd name="T23" fmla="*/ 166 h 168"/>
                  <a:gd name="T24" fmla="*/ 254 w 304"/>
                  <a:gd name="T25" fmla="*/ 167 h 168"/>
                  <a:gd name="T26" fmla="*/ 249 w 304"/>
                  <a:gd name="T27" fmla="*/ 168 h 168"/>
                  <a:gd name="T28" fmla="*/ 249 w 304"/>
                  <a:gd name="T29" fmla="*/ 168 h 168"/>
                  <a:gd name="T30" fmla="*/ 0 w 304"/>
                  <a:gd name="T31" fmla="*/ 166 h 168"/>
                  <a:gd name="T32" fmla="*/ 0 w 304"/>
                  <a:gd name="T33" fmla="*/ 166 h 168"/>
                  <a:gd name="T34" fmla="*/ 0 w 304"/>
                  <a:gd name="T35" fmla="*/ 0 h 168"/>
                  <a:gd name="T36" fmla="*/ 0 w 304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7" name="Freeform 25"/>
              <p:cNvSpPr>
                <a:spLocks/>
              </p:cNvSpPr>
              <p:nvPr/>
            </p:nvSpPr>
            <p:spPr bwMode="auto">
              <a:xfrm>
                <a:off x="3081338" y="5083175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300 w 300"/>
                  <a:gd name="T5" fmla="*/ 0 h 168"/>
                  <a:gd name="T6" fmla="*/ 300 w 300"/>
                  <a:gd name="T7" fmla="*/ 0 h 168"/>
                  <a:gd name="T8" fmla="*/ 283 w 300"/>
                  <a:gd name="T9" fmla="*/ 140 h 168"/>
                  <a:gd name="T10" fmla="*/ 283 w 300"/>
                  <a:gd name="T11" fmla="*/ 140 h 168"/>
                  <a:gd name="T12" fmla="*/ 282 w 300"/>
                  <a:gd name="T13" fmla="*/ 147 h 168"/>
                  <a:gd name="T14" fmla="*/ 279 w 300"/>
                  <a:gd name="T15" fmla="*/ 152 h 168"/>
                  <a:gd name="T16" fmla="*/ 275 w 300"/>
                  <a:gd name="T17" fmla="*/ 156 h 168"/>
                  <a:gd name="T18" fmla="*/ 269 w 300"/>
                  <a:gd name="T19" fmla="*/ 160 h 168"/>
                  <a:gd name="T20" fmla="*/ 264 w 300"/>
                  <a:gd name="T21" fmla="*/ 163 h 168"/>
                  <a:gd name="T22" fmla="*/ 257 w 300"/>
                  <a:gd name="T23" fmla="*/ 166 h 168"/>
                  <a:gd name="T24" fmla="*/ 252 w 300"/>
                  <a:gd name="T25" fmla="*/ 167 h 168"/>
                  <a:gd name="T26" fmla="*/ 245 w 300"/>
                  <a:gd name="T27" fmla="*/ 168 h 168"/>
                  <a:gd name="T28" fmla="*/ 245 w 300"/>
                  <a:gd name="T29" fmla="*/ 168 h 168"/>
                  <a:gd name="T30" fmla="*/ 0 w 300"/>
                  <a:gd name="T31" fmla="*/ 164 h 168"/>
                  <a:gd name="T32" fmla="*/ 0 w 300"/>
                  <a:gd name="T33" fmla="*/ 164 h 168"/>
                  <a:gd name="T34" fmla="*/ 0 w 300"/>
                  <a:gd name="T35" fmla="*/ 0 h 168"/>
                  <a:gd name="T36" fmla="*/ 0 w 300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8" name="Freeform 26"/>
              <p:cNvSpPr>
                <a:spLocks/>
              </p:cNvSpPr>
              <p:nvPr/>
            </p:nvSpPr>
            <p:spPr bwMode="auto">
              <a:xfrm>
                <a:off x="3086101" y="5083175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297 w 297"/>
                  <a:gd name="T5" fmla="*/ 0 h 168"/>
                  <a:gd name="T6" fmla="*/ 297 w 297"/>
                  <a:gd name="T7" fmla="*/ 0 h 168"/>
                  <a:gd name="T8" fmla="*/ 280 w 297"/>
                  <a:gd name="T9" fmla="*/ 140 h 168"/>
                  <a:gd name="T10" fmla="*/ 280 w 297"/>
                  <a:gd name="T11" fmla="*/ 140 h 168"/>
                  <a:gd name="T12" fmla="*/ 279 w 297"/>
                  <a:gd name="T13" fmla="*/ 147 h 168"/>
                  <a:gd name="T14" fmla="*/ 276 w 297"/>
                  <a:gd name="T15" fmla="*/ 152 h 168"/>
                  <a:gd name="T16" fmla="*/ 272 w 297"/>
                  <a:gd name="T17" fmla="*/ 156 h 168"/>
                  <a:gd name="T18" fmla="*/ 266 w 297"/>
                  <a:gd name="T19" fmla="*/ 160 h 168"/>
                  <a:gd name="T20" fmla="*/ 261 w 297"/>
                  <a:gd name="T21" fmla="*/ 163 h 168"/>
                  <a:gd name="T22" fmla="*/ 254 w 297"/>
                  <a:gd name="T23" fmla="*/ 166 h 168"/>
                  <a:gd name="T24" fmla="*/ 249 w 297"/>
                  <a:gd name="T25" fmla="*/ 167 h 168"/>
                  <a:gd name="T26" fmla="*/ 243 w 297"/>
                  <a:gd name="T27" fmla="*/ 168 h 168"/>
                  <a:gd name="T28" fmla="*/ 243 w 297"/>
                  <a:gd name="T29" fmla="*/ 168 h 168"/>
                  <a:gd name="T30" fmla="*/ 1 w 297"/>
                  <a:gd name="T31" fmla="*/ 163 h 168"/>
                  <a:gd name="T32" fmla="*/ 1 w 297"/>
                  <a:gd name="T33" fmla="*/ 163 h 168"/>
                  <a:gd name="T34" fmla="*/ 0 w 297"/>
                  <a:gd name="T35" fmla="*/ 0 h 168"/>
                  <a:gd name="T36" fmla="*/ 0 w 297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1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9" name="Freeform 27"/>
              <p:cNvSpPr>
                <a:spLocks/>
              </p:cNvSpPr>
              <p:nvPr/>
            </p:nvSpPr>
            <p:spPr bwMode="auto">
              <a:xfrm>
                <a:off x="3092451" y="5083175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293 w 293"/>
                  <a:gd name="T5" fmla="*/ 0 h 168"/>
                  <a:gd name="T6" fmla="*/ 293 w 293"/>
                  <a:gd name="T7" fmla="*/ 0 h 168"/>
                  <a:gd name="T8" fmla="*/ 276 w 293"/>
                  <a:gd name="T9" fmla="*/ 140 h 168"/>
                  <a:gd name="T10" fmla="*/ 276 w 293"/>
                  <a:gd name="T11" fmla="*/ 140 h 168"/>
                  <a:gd name="T12" fmla="*/ 275 w 293"/>
                  <a:gd name="T13" fmla="*/ 147 h 168"/>
                  <a:gd name="T14" fmla="*/ 272 w 293"/>
                  <a:gd name="T15" fmla="*/ 152 h 168"/>
                  <a:gd name="T16" fmla="*/ 268 w 293"/>
                  <a:gd name="T17" fmla="*/ 156 h 168"/>
                  <a:gd name="T18" fmla="*/ 262 w 293"/>
                  <a:gd name="T19" fmla="*/ 160 h 168"/>
                  <a:gd name="T20" fmla="*/ 257 w 293"/>
                  <a:gd name="T21" fmla="*/ 163 h 168"/>
                  <a:gd name="T22" fmla="*/ 250 w 293"/>
                  <a:gd name="T23" fmla="*/ 166 h 168"/>
                  <a:gd name="T24" fmla="*/ 245 w 293"/>
                  <a:gd name="T25" fmla="*/ 167 h 168"/>
                  <a:gd name="T26" fmla="*/ 239 w 293"/>
                  <a:gd name="T27" fmla="*/ 168 h 168"/>
                  <a:gd name="T28" fmla="*/ 239 w 293"/>
                  <a:gd name="T29" fmla="*/ 168 h 168"/>
                  <a:gd name="T30" fmla="*/ 0 w 293"/>
                  <a:gd name="T31" fmla="*/ 163 h 168"/>
                  <a:gd name="T32" fmla="*/ 0 w 293"/>
                  <a:gd name="T33" fmla="*/ 163 h 168"/>
                  <a:gd name="T34" fmla="*/ 0 w 293"/>
                  <a:gd name="T35" fmla="*/ 0 h 168"/>
                  <a:gd name="T36" fmla="*/ 0 w 293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0" name="Freeform 28"/>
              <p:cNvSpPr>
                <a:spLocks/>
              </p:cNvSpPr>
              <p:nvPr/>
            </p:nvSpPr>
            <p:spPr bwMode="auto">
              <a:xfrm>
                <a:off x="3098801" y="5083175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289 w 289"/>
                  <a:gd name="T5" fmla="*/ 0 h 168"/>
                  <a:gd name="T6" fmla="*/ 289 w 289"/>
                  <a:gd name="T7" fmla="*/ 0 h 168"/>
                  <a:gd name="T8" fmla="*/ 272 w 289"/>
                  <a:gd name="T9" fmla="*/ 140 h 168"/>
                  <a:gd name="T10" fmla="*/ 272 w 289"/>
                  <a:gd name="T11" fmla="*/ 140 h 168"/>
                  <a:gd name="T12" fmla="*/ 271 w 289"/>
                  <a:gd name="T13" fmla="*/ 147 h 168"/>
                  <a:gd name="T14" fmla="*/ 268 w 289"/>
                  <a:gd name="T15" fmla="*/ 151 h 168"/>
                  <a:gd name="T16" fmla="*/ 264 w 289"/>
                  <a:gd name="T17" fmla="*/ 156 h 168"/>
                  <a:gd name="T18" fmla="*/ 258 w 289"/>
                  <a:gd name="T19" fmla="*/ 160 h 168"/>
                  <a:gd name="T20" fmla="*/ 253 w 289"/>
                  <a:gd name="T21" fmla="*/ 163 h 168"/>
                  <a:gd name="T22" fmla="*/ 248 w 289"/>
                  <a:gd name="T23" fmla="*/ 166 h 168"/>
                  <a:gd name="T24" fmla="*/ 235 w 289"/>
                  <a:gd name="T25" fmla="*/ 168 h 168"/>
                  <a:gd name="T26" fmla="*/ 235 w 289"/>
                  <a:gd name="T27" fmla="*/ 168 h 168"/>
                  <a:gd name="T28" fmla="*/ 0 w 289"/>
                  <a:gd name="T29" fmla="*/ 161 h 168"/>
                  <a:gd name="T30" fmla="*/ 0 w 289"/>
                  <a:gd name="T31" fmla="*/ 161 h 168"/>
                  <a:gd name="T32" fmla="*/ 0 w 289"/>
                  <a:gd name="T33" fmla="*/ 0 h 168"/>
                  <a:gd name="T34" fmla="*/ 0 w 289"/>
                  <a:gd name="T3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1" name="Freeform 29"/>
              <p:cNvSpPr>
                <a:spLocks/>
              </p:cNvSpPr>
              <p:nvPr/>
            </p:nvSpPr>
            <p:spPr bwMode="auto">
              <a:xfrm>
                <a:off x="3105151" y="5083175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285 w 285"/>
                  <a:gd name="T5" fmla="*/ 0 h 167"/>
                  <a:gd name="T6" fmla="*/ 285 w 285"/>
                  <a:gd name="T7" fmla="*/ 0 h 167"/>
                  <a:gd name="T8" fmla="*/ 268 w 285"/>
                  <a:gd name="T9" fmla="*/ 140 h 167"/>
                  <a:gd name="T10" fmla="*/ 268 w 285"/>
                  <a:gd name="T11" fmla="*/ 140 h 167"/>
                  <a:gd name="T12" fmla="*/ 267 w 285"/>
                  <a:gd name="T13" fmla="*/ 147 h 167"/>
                  <a:gd name="T14" fmla="*/ 264 w 285"/>
                  <a:gd name="T15" fmla="*/ 151 h 167"/>
                  <a:gd name="T16" fmla="*/ 260 w 285"/>
                  <a:gd name="T17" fmla="*/ 156 h 167"/>
                  <a:gd name="T18" fmla="*/ 254 w 285"/>
                  <a:gd name="T19" fmla="*/ 160 h 167"/>
                  <a:gd name="T20" fmla="*/ 249 w 285"/>
                  <a:gd name="T21" fmla="*/ 163 h 167"/>
                  <a:gd name="T22" fmla="*/ 244 w 285"/>
                  <a:gd name="T23" fmla="*/ 166 h 167"/>
                  <a:gd name="T24" fmla="*/ 231 w 285"/>
                  <a:gd name="T25" fmla="*/ 167 h 167"/>
                  <a:gd name="T26" fmla="*/ 231 w 285"/>
                  <a:gd name="T27" fmla="*/ 167 h 167"/>
                  <a:gd name="T28" fmla="*/ 0 w 285"/>
                  <a:gd name="T29" fmla="*/ 160 h 167"/>
                  <a:gd name="T30" fmla="*/ 0 w 285"/>
                  <a:gd name="T31" fmla="*/ 160 h 167"/>
                  <a:gd name="T32" fmla="*/ 0 w 285"/>
                  <a:gd name="T33" fmla="*/ 0 h 167"/>
                  <a:gd name="T34" fmla="*/ 0 w 285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2" name="Freeform 30"/>
              <p:cNvSpPr>
                <a:spLocks/>
              </p:cNvSpPr>
              <p:nvPr/>
            </p:nvSpPr>
            <p:spPr bwMode="auto">
              <a:xfrm>
                <a:off x="3111501" y="5083175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281 w 281"/>
                  <a:gd name="T5" fmla="*/ 0 h 167"/>
                  <a:gd name="T6" fmla="*/ 281 w 281"/>
                  <a:gd name="T7" fmla="*/ 0 h 167"/>
                  <a:gd name="T8" fmla="*/ 264 w 281"/>
                  <a:gd name="T9" fmla="*/ 140 h 167"/>
                  <a:gd name="T10" fmla="*/ 264 w 281"/>
                  <a:gd name="T11" fmla="*/ 140 h 167"/>
                  <a:gd name="T12" fmla="*/ 263 w 281"/>
                  <a:gd name="T13" fmla="*/ 145 h 167"/>
                  <a:gd name="T14" fmla="*/ 260 w 281"/>
                  <a:gd name="T15" fmla="*/ 151 h 167"/>
                  <a:gd name="T16" fmla="*/ 256 w 281"/>
                  <a:gd name="T17" fmla="*/ 156 h 167"/>
                  <a:gd name="T18" fmla="*/ 250 w 281"/>
                  <a:gd name="T19" fmla="*/ 160 h 167"/>
                  <a:gd name="T20" fmla="*/ 245 w 281"/>
                  <a:gd name="T21" fmla="*/ 163 h 167"/>
                  <a:gd name="T22" fmla="*/ 240 w 281"/>
                  <a:gd name="T23" fmla="*/ 166 h 167"/>
                  <a:gd name="T24" fmla="*/ 229 w 281"/>
                  <a:gd name="T25" fmla="*/ 167 h 167"/>
                  <a:gd name="T26" fmla="*/ 229 w 281"/>
                  <a:gd name="T27" fmla="*/ 167 h 167"/>
                  <a:gd name="T28" fmla="*/ 0 w 281"/>
                  <a:gd name="T29" fmla="*/ 159 h 167"/>
                  <a:gd name="T30" fmla="*/ 0 w 281"/>
                  <a:gd name="T31" fmla="*/ 159 h 167"/>
                  <a:gd name="T32" fmla="*/ 0 w 281"/>
                  <a:gd name="T33" fmla="*/ 0 h 167"/>
                  <a:gd name="T34" fmla="*/ 0 w 281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9A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" name="Freeform 31"/>
              <p:cNvSpPr>
                <a:spLocks/>
              </p:cNvSpPr>
              <p:nvPr/>
            </p:nvSpPr>
            <p:spPr bwMode="auto">
              <a:xfrm>
                <a:off x="3116263" y="5083175"/>
                <a:ext cx="441325" cy="265113"/>
              </a:xfrm>
              <a:custGeom>
                <a:avLst/>
                <a:gdLst>
                  <a:gd name="T0" fmla="*/ 1 w 278"/>
                  <a:gd name="T1" fmla="*/ 0 h 167"/>
                  <a:gd name="T2" fmla="*/ 1 w 278"/>
                  <a:gd name="T3" fmla="*/ 0 h 167"/>
                  <a:gd name="T4" fmla="*/ 278 w 278"/>
                  <a:gd name="T5" fmla="*/ 0 h 167"/>
                  <a:gd name="T6" fmla="*/ 278 w 278"/>
                  <a:gd name="T7" fmla="*/ 0 h 167"/>
                  <a:gd name="T8" fmla="*/ 261 w 278"/>
                  <a:gd name="T9" fmla="*/ 140 h 167"/>
                  <a:gd name="T10" fmla="*/ 261 w 278"/>
                  <a:gd name="T11" fmla="*/ 140 h 167"/>
                  <a:gd name="T12" fmla="*/ 260 w 278"/>
                  <a:gd name="T13" fmla="*/ 145 h 167"/>
                  <a:gd name="T14" fmla="*/ 257 w 278"/>
                  <a:gd name="T15" fmla="*/ 151 h 167"/>
                  <a:gd name="T16" fmla="*/ 253 w 278"/>
                  <a:gd name="T17" fmla="*/ 156 h 167"/>
                  <a:gd name="T18" fmla="*/ 247 w 278"/>
                  <a:gd name="T19" fmla="*/ 159 h 167"/>
                  <a:gd name="T20" fmla="*/ 242 w 278"/>
                  <a:gd name="T21" fmla="*/ 163 h 167"/>
                  <a:gd name="T22" fmla="*/ 237 w 278"/>
                  <a:gd name="T23" fmla="*/ 166 h 167"/>
                  <a:gd name="T24" fmla="*/ 226 w 278"/>
                  <a:gd name="T25" fmla="*/ 167 h 167"/>
                  <a:gd name="T26" fmla="*/ 226 w 278"/>
                  <a:gd name="T27" fmla="*/ 167 h 167"/>
                  <a:gd name="T28" fmla="*/ 0 w 278"/>
                  <a:gd name="T29" fmla="*/ 157 h 167"/>
                  <a:gd name="T30" fmla="*/ 0 w 278"/>
                  <a:gd name="T31" fmla="*/ 157 h 167"/>
                  <a:gd name="T32" fmla="*/ 1 w 278"/>
                  <a:gd name="T33" fmla="*/ 0 h 167"/>
                  <a:gd name="T34" fmla="*/ 1 w 278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A9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4" name="Freeform 32"/>
              <p:cNvSpPr>
                <a:spLocks/>
              </p:cNvSpPr>
              <p:nvPr/>
            </p:nvSpPr>
            <p:spPr bwMode="auto">
              <a:xfrm>
                <a:off x="3122613" y="5083175"/>
                <a:ext cx="434975" cy="265113"/>
              </a:xfrm>
              <a:custGeom>
                <a:avLst/>
                <a:gdLst>
                  <a:gd name="T0" fmla="*/ 1 w 274"/>
                  <a:gd name="T1" fmla="*/ 0 h 167"/>
                  <a:gd name="T2" fmla="*/ 1 w 274"/>
                  <a:gd name="T3" fmla="*/ 0 h 167"/>
                  <a:gd name="T4" fmla="*/ 274 w 274"/>
                  <a:gd name="T5" fmla="*/ 0 h 167"/>
                  <a:gd name="T6" fmla="*/ 274 w 274"/>
                  <a:gd name="T7" fmla="*/ 0 h 167"/>
                  <a:gd name="T8" fmla="*/ 257 w 274"/>
                  <a:gd name="T9" fmla="*/ 140 h 167"/>
                  <a:gd name="T10" fmla="*/ 257 w 274"/>
                  <a:gd name="T11" fmla="*/ 140 h 167"/>
                  <a:gd name="T12" fmla="*/ 256 w 274"/>
                  <a:gd name="T13" fmla="*/ 145 h 167"/>
                  <a:gd name="T14" fmla="*/ 253 w 274"/>
                  <a:gd name="T15" fmla="*/ 151 h 167"/>
                  <a:gd name="T16" fmla="*/ 249 w 274"/>
                  <a:gd name="T17" fmla="*/ 156 h 167"/>
                  <a:gd name="T18" fmla="*/ 245 w 274"/>
                  <a:gd name="T19" fmla="*/ 159 h 167"/>
                  <a:gd name="T20" fmla="*/ 239 w 274"/>
                  <a:gd name="T21" fmla="*/ 163 h 167"/>
                  <a:gd name="T22" fmla="*/ 233 w 274"/>
                  <a:gd name="T23" fmla="*/ 164 h 167"/>
                  <a:gd name="T24" fmla="*/ 222 w 274"/>
                  <a:gd name="T25" fmla="*/ 167 h 167"/>
                  <a:gd name="T26" fmla="*/ 222 w 274"/>
                  <a:gd name="T27" fmla="*/ 167 h 167"/>
                  <a:gd name="T28" fmla="*/ 0 w 274"/>
                  <a:gd name="T29" fmla="*/ 156 h 167"/>
                  <a:gd name="T30" fmla="*/ 0 w 274"/>
                  <a:gd name="T31" fmla="*/ 156 h 167"/>
                  <a:gd name="T32" fmla="*/ 1 w 274"/>
                  <a:gd name="T33" fmla="*/ 0 h 167"/>
                  <a:gd name="T34" fmla="*/ 1 w 274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B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5" name="Freeform 33"/>
              <p:cNvSpPr>
                <a:spLocks/>
              </p:cNvSpPr>
              <p:nvPr/>
            </p:nvSpPr>
            <p:spPr bwMode="auto">
              <a:xfrm>
                <a:off x="3128963" y="5083175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270 w 270"/>
                  <a:gd name="T5" fmla="*/ 0 h 167"/>
                  <a:gd name="T6" fmla="*/ 270 w 270"/>
                  <a:gd name="T7" fmla="*/ 0 h 167"/>
                  <a:gd name="T8" fmla="*/ 253 w 270"/>
                  <a:gd name="T9" fmla="*/ 140 h 167"/>
                  <a:gd name="T10" fmla="*/ 253 w 270"/>
                  <a:gd name="T11" fmla="*/ 140 h 167"/>
                  <a:gd name="T12" fmla="*/ 252 w 270"/>
                  <a:gd name="T13" fmla="*/ 145 h 167"/>
                  <a:gd name="T14" fmla="*/ 249 w 270"/>
                  <a:gd name="T15" fmla="*/ 151 h 167"/>
                  <a:gd name="T16" fmla="*/ 245 w 270"/>
                  <a:gd name="T17" fmla="*/ 155 h 167"/>
                  <a:gd name="T18" fmla="*/ 241 w 270"/>
                  <a:gd name="T19" fmla="*/ 159 h 167"/>
                  <a:gd name="T20" fmla="*/ 235 w 270"/>
                  <a:gd name="T21" fmla="*/ 163 h 167"/>
                  <a:gd name="T22" fmla="*/ 230 w 270"/>
                  <a:gd name="T23" fmla="*/ 164 h 167"/>
                  <a:gd name="T24" fmla="*/ 219 w 270"/>
                  <a:gd name="T25" fmla="*/ 167 h 167"/>
                  <a:gd name="T26" fmla="*/ 219 w 270"/>
                  <a:gd name="T27" fmla="*/ 167 h 167"/>
                  <a:gd name="T28" fmla="*/ 0 w 270"/>
                  <a:gd name="T29" fmla="*/ 156 h 167"/>
                  <a:gd name="T30" fmla="*/ 0 w 270"/>
                  <a:gd name="T31" fmla="*/ 156 h 167"/>
                  <a:gd name="T32" fmla="*/ 0 w 270"/>
                  <a:gd name="T33" fmla="*/ 0 h 167"/>
                  <a:gd name="T34" fmla="*/ 0 w 270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6" name="Freeform 34"/>
              <p:cNvSpPr>
                <a:spLocks/>
              </p:cNvSpPr>
              <p:nvPr/>
            </p:nvSpPr>
            <p:spPr bwMode="auto">
              <a:xfrm>
                <a:off x="3135313" y="5083175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266 w 266"/>
                  <a:gd name="T5" fmla="*/ 0 h 167"/>
                  <a:gd name="T6" fmla="*/ 266 w 266"/>
                  <a:gd name="T7" fmla="*/ 0 h 167"/>
                  <a:gd name="T8" fmla="*/ 249 w 266"/>
                  <a:gd name="T9" fmla="*/ 140 h 167"/>
                  <a:gd name="T10" fmla="*/ 249 w 266"/>
                  <a:gd name="T11" fmla="*/ 140 h 167"/>
                  <a:gd name="T12" fmla="*/ 248 w 266"/>
                  <a:gd name="T13" fmla="*/ 145 h 167"/>
                  <a:gd name="T14" fmla="*/ 245 w 266"/>
                  <a:gd name="T15" fmla="*/ 151 h 167"/>
                  <a:gd name="T16" fmla="*/ 241 w 266"/>
                  <a:gd name="T17" fmla="*/ 155 h 167"/>
                  <a:gd name="T18" fmla="*/ 237 w 266"/>
                  <a:gd name="T19" fmla="*/ 159 h 167"/>
                  <a:gd name="T20" fmla="*/ 226 w 266"/>
                  <a:gd name="T21" fmla="*/ 164 h 167"/>
                  <a:gd name="T22" fmla="*/ 215 w 266"/>
                  <a:gd name="T23" fmla="*/ 167 h 167"/>
                  <a:gd name="T24" fmla="*/ 215 w 266"/>
                  <a:gd name="T25" fmla="*/ 167 h 167"/>
                  <a:gd name="T26" fmla="*/ 0 w 266"/>
                  <a:gd name="T27" fmla="*/ 155 h 167"/>
                  <a:gd name="T28" fmla="*/ 0 w 266"/>
                  <a:gd name="T29" fmla="*/ 155 h 167"/>
                  <a:gd name="T30" fmla="*/ 0 w 266"/>
                  <a:gd name="T31" fmla="*/ 0 h 167"/>
                  <a:gd name="T32" fmla="*/ 0 w 266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7" name="Freeform 35"/>
              <p:cNvSpPr>
                <a:spLocks/>
              </p:cNvSpPr>
              <p:nvPr/>
            </p:nvSpPr>
            <p:spPr bwMode="auto">
              <a:xfrm>
                <a:off x="3138488" y="5083175"/>
                <a:ext cx="419100" cy="265113"/>
              </a:xfrm>
              <a:custGeom>
                <a:avLst/>
                <a:gdLst>
                  <a:gd name="T0" fmla="*/ 2 w 264"/>
                  <a:gd name="T1" fmla="*/ 0 h 167"/>
                  <a:gd name="T2" fmla="*/ 2 w 264"/>
                  <a:gd name="T3" fmla="*/ 0 h 167"/>
                  <a:gd name="T4" fmla="*/ 264 w 264"/>
                  <a:gd name="T5" fmla="*/ 0 h 167"/>
                  <a:gd name="T6" fmla="*/ 264 w 264"/>
                  <a:gd name="T7" fmla="*/ 0 h 167"/>
                  <a:gd name="T8" fmla="*/ 247 w 264"/>
                  <a:gd name="T9" fmla="*/ 140 h 167"/>
                  <a:gd name="T10" fmla="*/ 247 w 264"/>
                  <a:gd name="T11" fmla="*/ 140 h 167"/>
                  <a:gd name="T12" fmla="*/ 246 w 264"/>
                  <a:gd name="T13" fmla="*/ 145 h 167"/>
                  <a:gd name="T14" fmla="*/ 243 w 264"/>
                  <a:gd name="T15" fmla="*/ 151 h 167"/>
                  <a:gd name="T16" fmla="*/ 239 w 264"/>
                  <a:gd name="T17" fmla="*/ 155 h 167"/>
                  <a:gd name="T18" fmla="*/ 235 w 264"/>
                  <a:gd name="T19" fmla="*/ 159 h 167"/>
                  <a:gd name="T20" fmla="*/ 224 w 264"/>
                  <a:gd name="T21" fmla="*/ 164 h 167"/>
                  <a:gd name="T22" fmla="*/ 213 w 264"/>
                  <a:gd name="T23" fmla="*/ 167 h 167"/>
                  <a:gd name="T24" fmla="*/ 213 w 264"/>
                  <a:gd name="T25" fmla="*/ 167 h 167"/>
                  <a:gd name="T26" fmla="*/ 0 w 264"/>
                  <a:gd name="T27" fmla="*/ 153 h 167"/>
                  <a:gd name="T28" fmla="*/ 0 w 264"/>
                  <a:gd name="T29" fmla="*/ 153 h 167"/>
                  <a:gd name="T30" fmla="*/ 2 w 264"/>
                  <a:gd name="T31" fmla="*/ 0 h 167"/>
                  <a:gd name="T32" fmla="*/ 2 w 264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8" name="Freeform 36"/>
              <p:cNvSpPr>
                <a:spLocks/>
              </p:cNvSpPr>
              <p:nvPr/>
            </p:nvSpPr>
            <p:spPr bwMode="auto">
              <a:xfrm>
                <a:off x="3144838" y="5083175"/>
                <a:ext cx="412750" cy="265113"/>
              </a:xfrm>
              <a:custGeom>
                <a:avLst/>
                <a:gdLst>
                  <a:gd name="T0" fmla="*/ 2 w 260"/>
                  <a:gd name="T1" fmla="*/ 0 h 167"/>
                  <a:gd name="T2" fmla="*/ 2 w 260"/>
                  <a:gd name="T3" fmla="*/ 0 h 167"/>
                  <a:gd name="T4" fmla="*/ 260 w 260"/>
                  <a:gd name="T5" fmla="*/ 0 h 167"/>
                  <a:gd name="T6" fmla="*/ 260 w 260"/>
                  <a:gd name="T7" fmla="*/ 0 h 167"/>
                  <a:gd name="T8" fmla="*/ 243 w 260"/>
                  <a:gd name="T9" fmla="*/ 140 h 167"/>
                  <a:gd name="T10" fmla="*/ 243 w 260"/>
                  <a:gd name="T11" fmla="*/ 140 h 167"/>
                  <a:gd name="T12" fmla="*/ 242 w 260"/>
                  <a:gd name="T13" fmla="*/ 145 h 167"/>
                  <a:gd name="T14" fmla="*/ 239 w 260"/>
                  <a:gd name="T15" fmla="*/ 151 h 167"/>
                  <a:gd name="T16" fmla="*/ 235 w 260"/>
                  <a:gd name="T17" fmla="*/ 155 h 167"/>
                  <a:gd name="T18" fmla="*/ 231 w 260"/>
                  <a:gd name="T19" fmla="*/ 159 h 167"/>
                  <a:gd name="T20" fmla="*/ 220 w 260"/>
                  <a:gd name="T21" fmla="*/ 164 h 167"/>
                  <a:gd name="T22" fmla="*/ 209 w 260"/>
                  <a:gd name="T23" fmla="*/ 167 h 167"/>
                  <a:gd name="T24" fmla="*/ 209 w 260"/>
                  <a:gd name="T25" fmla="*/ 167 h 167"/>
                  <a:gd name="T26" fmla="*/ 0 w 260"/>
                  <a:gd name="T27" fmla="*/ 152 h 167"/>
                  <a:gd name="T28" fmla="*/ 0 w 260"/>
                  <a:gd name="T29" fmla="*/ 152 h 167"/>
                  <a:gd name="T30" fmla="*/ 2 w 260"/>
                  <a:gd name="T31" fmla="*/ 0 h 167"/>
                  <a:gd name="T32" fmla="*/ 2 w 260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9" name="Freeform 37"/>
              <p:cNvSpPr>
                <a:spLocks/>
              </p:cNvSpPr>
              <p:nvPr/>
            </p:nvSpPr>
            <p:spPr bwMode="auto">
              <a:xfrm>
                <a:off x="3152776" y="5083175"/>
                <a:ext cx="404813" cy="265113"/>
              </a:xfrm>
              <a:custGeom>
                <a:avLst/>
                <a:gdLst>
                  <a:gd name="T0" fmla="*/ 1 w 255"/>
                  <a:gd name="T1" fmla="*/ 0 h 167"/>
                  <a:gd name="T2" fmla="*/ 1 w 255"/>
                  <a:gd name="T3" fmla="*/ 0 h 167"/>
                  <a:gd name="T4" fmla="*/ 255 w 255"/>
                  <a:gd name="T5" fmla="*/ 0 h 167"/>
                  <a:gd name="T6" fmla="*/ 255 w 255"/>
                  <a:gd name="T7" fmla="*/ 0 h 167"/>
                  <a:gd name="T8" fmla="*/ 238 w 255"/>
                  <a:gd name="T9" fmla="*/ 140 h 167"/>
                  <a:gd name="T10" fmla="*/ 238 w 255"/>
                  <a:gd name="T11" fmla="*/ 140 h 167"/>
                  <a:gd name="T12" fmla="*/ 237 w 255"/>
                  <a:gd name="T13" fmla="*/ 145 h 167"/>
                  <a:gd name="T14" fmla="*/ 234 w 255"/>
                  <a:gd name="T15" fmla="*/ 151 h 167"/>
                  <a:gd name="T16" fmla="*/ 230 w 255"/>
                  <a:gd name="T17" fmla="*/ 155 h 167"/>
                  <a:gd name="T18" fmla="*/ 226 w 255"/>
                  <a:gd name="T19" fmla="*/ 159 h 167"/>
                  <a:gd name="T20" fmla="*/ 215 w 255"/>
                  <a:gd name="T21" fmla="*/ 164 h 167"/>
                  <a:gd name="T22" fmla="*/ 205 w 255"/>
                  <a:gd name="T23" fmla="*/ 167 h 167"/>
                  <a:gd name="T24" fmla="*/ 205 w 255"/>
                  <a:gd name="T25" fmla="*/ 167 h 167"/>
                  <a:gd name="T26" fmla="*/ 0 w 255"/>
                  <a:gd name="T27" fmla="*/ 151 h 167"/>
                  <a:gd name="T28" fmla="*/ 0 w 255"/>
                  <a:gd name="T29" fmla="*/ 151 h 167"/>
                  <a:gd name="T30" fmla="*/ 1 w 255"/>
                  <a:gd name="T31" fmla="*/ 0 h 167"/>
                  <a:gd name="T32" fmla="*/ 1 w 255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E9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0" name="Freeform 38"/>
              <p:cNvSpPr>
                <a:spLocks/>
              </p:cNvSpPr>
              <p:nvPr/>
            </p:nvSpPr>
            <p:spPr bwMode="auto">
              <a:xfrm>
                <a:off x="3159126" y="5083175"/>
                <a:ext cx="398463" cy="265113"/>
              </a:xfrm>
              <a:custGeom>
                <a:avLst/>
                <a:gdLst>
                  <a:gd name="T0" fmla="*/ 1 w 251"/>
                  <a:gd name="T1" fmla="*/ 0 h 167"/>
                  <a:gd name="T2" fmla="*/ 1 w 251"/>
                  <a:gd name="T3" fmla="*/ 0 h 167"/>
                  <a:gd name="T4" fmla="*/ 251 w 251"/>
                  <a:gd name="T5" fmla="*/ 0 h 167"/>
                  <a:gd name="T6" fmla="*/ 251 w 251"/>
                  <a:gd name="T7" fmla="*/ 0 h 167"/>
                  <a:gd name="T8" fmla="*/ 234 w 251"/>
                  <a:gd name="T9" fmla="*/ 140 h 167"/>
                  <a:gd name="T10" fmla="*/ 234 w 251"/>
                  <a:gd name="T11" fmla="*/ 140 h 167"/>
                  <a:gd name="T12" fmla="*/ 233 w 251"/>
                  <a:gd name="T13" fmla="*/ 145 h 167"/>
                  <a:gd name="T14" fmla="*/ 230 w 251"/>
                  <a:gd name="T15" fmla="*/ 151 h 167"/>
                  <a:gd name="T16" fmla="*/ 226 w 251"/>
                  <a:gd name="T17" fmla="*/ 155 h 167"/>
                  <a:gd name="T18" fmla="*/ 222 w 251"/>
                  <a:gd name="T19" fmla="*/ 159 h 167"/>
                  <a:gd name="T20" fmla="*/ 212 w 251"/>
                  <a:gd name="T21" fmla="*/ 164 h 167"/>
                  <a:gd name="T22" fmla="*/ 201 w 251"/>
                  <a:gd name="T23" fmla="*/ 167 h 167"/>
                  <a:gd name="T24" fmla="*/ 201 w 251"/>
                  <a:gd name="T25" fmla="*/ 167 h 167"/>
                  <a:gd name="T26" fmla="*/ 0 w 251"/>
                  <a:gd name="T27" fmla="*/ 149 h 167"/>
                  <a:gd name="T28" fmla="*/ 0 w 251"/>
                  <a:gd name="T29" fmla="*/ 149 h 167"/>
                  <a:gd name="T30" fmla="*/ 1 w 251"/>
                  <a:gd name="T31" fmla="*/ 0 h 167"/>
                  <a:gd name="T32" fmla="*/ 1 w 251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F9F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1" name="Freeform 39"/>
              <p:cNvSpPr>
                <a:spLocks/>
              </p:cNvSpPr>
              <p:nvPr/>
            </p:nvSpPr>
            <p:spPr bwMode="auto">
              <a:xfrm>
                <a:off x="3162301" y="5083175"/>
                <a:ext cx="395288" cy="263525"/>
              </a:xfrm>
              <a:custGeom>
                <a:avLst/>
                <a:gdLst>
                  <a:gd name="T0" fmla="*/ 2 w 249"/>
                  <a:gd name="T1" fmla="*/ 0 h 166"/>
                  <a:gd name="T2" fmla="*/ 2 w 249"/>
                  <a:gd name="T3" fmla="*/ 0 h 166"/>
                  <a:gd name="T4" fmla="*/ 249 w 249"/>
                  <a:gd name="T5" fmla="*/ 0 h 166"/>
                  <a:gd name="T6" fmla="*/ 249 w 249"/>
                  <a:gd name="T7" fmla="*/ 0 h 166"/>
                  <a:gd name="T8" fmla="*/ 232 w 249"/>
                  <a:gd name="T9" fmla="*/ 140 h 166"/>
                  <a:gd name="T10" fmla="*/ 232 w 249"/>
                  <a:gd name="T11" fmla="*/ 140 h 166"/>
                  <a:gd name="T12" fmla="*/ 231 w 249"/>
                  <a:gd name="T13" fmla="*/ 145 h 166"/>
                  <a:gd name="T14" fmla="*/ 228 w 249"/>
                  <a:gd name="T15" fmla="*/ 151 h 166"/>
                  <a:gd name="T16" fmla="*/ 225 w 249"/>
                  <a:gd name="T17" fmla="*/ 155 h 166"/>
                  <a:gd name="T18" fmla="*/ 220 w 249"/>
                  <a:gd name="T19" fmla="*/ 159 h 166"/>
                  <a:gd name="T20" fmla="*/ 210 w 249"/>
                  <a:gd name="T21" fmla="*/ 164 h 166"/>
                  <a:gd name="T22" fmla="*/ 199 w 249"/>
                  <a:gd name="T23" fmla="*/ 166 h 166"/>
                  <a:gd name="T24" fmla="*/ 199 w 249"/>
                  <a:gd name="T25" fmla="*/ 166 h 166"/>
                  <a:gd name="T26" fmla="*/ 0 w 249"/>
                  <a:gd name="T27" fmla="*/ 148 h 166"/>
                  <a:gd name="T28" fmla="*/ 0 w 249"/>
                  <a:gd name="T29" fmla="*/ 148 h 166"/>
                  <a:gd name="T30" fmla="*/ 2 w 249"/>
                  <a:gd name="T31" fmla="*/ 0 h 166"/>
                  <a:gd name="T32" fmla="*/ 2 w 249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F9F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Freeform 40"/>
              <p:cNvSpPr>
                <a:spLocks/>
              </p:cNvSpPr>
              <p:nvPr/>
            </p:nvSpPr>
            <p:spPr bwMode="auto">
              <a:xfrm>
                <a:off x="3168651" y="5083175"/>
                <a:ext cx="388938" cy="263525"/>
              </a:xfrm>
              <a:custGeom>
                <a:avLst/>
                <a:gdLst>
                  <a:gd name="T0" fmla="*/ 2 w 245"/>
                  <a:gd name="T1" fmla="*/ 0 h 166"/>
                  <a:gd name="T2" fmla="*/ 2 w 245"/>
                  <a:gd name="T3" fmla="*/ 0 h 166"/>
                  <a:gd name="T4" fmla="*/ 245 w 245"/>
                  <a:gd name="T5" fmla="*/ 0 h 166"/>
                  <a:gd name="T6" fmla="*/ 245 w 245"/>
                  <a:gd name="T7" fmla="*/ 0 h 166"/>
                  <a:gd name="T8" fmla="*/ 228 w 245"/>
                  <a:gd name="T9" fmla="*/ 140 h 166"/>
                  <a:gd name="T10" fmla="*/ 228 w 245"/>
                  <a:gd name="T11" fmla="*/ 140 h 166"/>
                  <a:gd name="T12" fmla="*/ 227 w 245"/>
                  <a:gd name="T13" fmla="*/ 145 h 166"/>
                  <a:gd name="T14" fmla="*/ 224 w 245"/>
                  <a:gd name="T15" fmla="*/ 151 h 166"/>
                  <a:gd name="T16" fmla="*/ 221 w 245"/>
                  <a:gd name="T17" fmla="*/ 155 h 166"/>
                  <a:gd name="T18" fmla="*/ 216 w 245"/>
                  <a:gd name="T19" fmla="*/ 159 h 166"/>
                  <a:gd name="T20" fmla="*/ 206 w 245"/>
                  <a:gd name="T21" fmla="*/ 163 h 166"/>
                  <a:gd name="T22" fmla="*/ 195 w 245"/>
                  <a:gd name="T23" fmla="*/ 166 h 166"/>
                  <a:gd name="T24" fmla="*/ 195 w 245"/>
                  <a:gd name="T25" fmla="*/ 166 h 166"/>
                  <a:gd name="T26" fmla="*/ 0 w 245"/>
                  <a:gd name="T27" fmla="*/ 148 h 166"/>
                  <a:gd name="T28" fmla="*/ 0 w 245"/>
                  <a:gd name="T29" fmla="*/ 148 h 166"/>
                  <a:gd name="T30" fmla="*/ 2 w 245"/>
                  <a:gd name="T31" fmla="*/ 0 h 166"/>
                  <a:gd name="T32" fmla="*/ 2 w 245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A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Freeform 41"/>
              <p:cNvSpPr>
                <a:spLocks/>
              </p:cNvSpPr>
              <p:nvPr/>
            </p:nvSpPr>
            <p:spPr bwMode="auto">
              <a:xfrm>
                <a:off x="3175001" y="5083175"/>
                <a:ext cx="382588" cy="263525"/>
              </a:xfrm>
              <a:custGeom>
                <a:avLst/>
                <a:gdLst>
                  <a:gd name="T0" fmla="*/ 2 w 241"/>
                  <a:gd name="T1" fmla="*/ 0 h 166"/>
                  <a:gd name="T2" fmla="*/ 2 w 241"/>
                  <a:gd name="T3" fmla="*/ 0 h 166"/>
                  <a:gd name="T4" fmla="*/ 241 w 241"/>
                  <a:gd name="T5" fmla="*/ 0 h 166"/>
                  <a:gd name="T6" fmla="*/ 241 w 241"/>
                  <a:gd name="T7" fmla="*/ 0 h 166"/>
                  <a:gd name="T8" fmla="*/ 224 w 241"/>
                  <a:gd name="T9" fmla="*/ 140 h 166"/>
                  <a:gd name="T10" fmla="*/ 224 w 241"/>
                  <a:gd name="T11" fmla="*/ 140 h 166"/>
                  <a:gd name="T12" fmla="*/ 223 w 241"/>
                  <a:gd name="T13" fmla="*/ 145 h 166"/>
                  <a:gd name="T14" fmla="*/ 220 w 241"/>
                  <a:gd name="T15" fmla="*/ 151 h 166"/>
                  <a:gd name="T16" fmla="*/ 217 w 241"/>
                  <a:gd name="T17" fmla="*/ 155 h 166"/>
                  <a:gd name="T18" fmla="*/ 212 w 241"/>
                  <a:gd name="T19" fmla="*/ 157 h 166"/>
                  <a:gd name="T20" fmla="*/ 202 w 241"/>
                  <a:gd name="T21" fmla="*/ 163 h 166"/>
                  <a:gd name="T22" fmla="*/ 193 w 241"/>
                  <a:gd name="T23" fmla="*/ 166 h 166"/>
                  <a:gd name="T24" fmla="*/ 193 w 241"/>
                  <a:gd name="T25" fmla="*/ 166 h 166"/>
                  <a:gd name="T26" fmla="*/ 0 w 241"/>
                  <a:gd name="T27" fmla="*/ 147 h 166"/>
                  <a:gd name="T28" fmla="*/ 0 w 241"/>
                  <a:gd name="T29" fmla="*/ 147 h 166"/>
                  <a:gd name="T30" fmla="*/ 2 w 241"/>
                  <a:gd name="T31" fmla="*/ 0 h 166"/>
                  <a:gd name="T32" fmla="*/ 2 w 241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Freeform 42"/>
              <p:cNvSpPr>
                <a:spLocks/>
              </p:cNvSpPr>
              <p:nvPr/>
            </p:nvSpPr>
            <p:spPr bwMode="auto">
              <a:xfrm>
                <a:off x="3182938" y="5083175"/>
                <a:ext cx="374650" cy="263525"/>
              </a:xfrm>
              <a:custGeom>
                <a:avLst/>
                <a:gdLst>
                  <a:gd name="T0" fmla="*/ 1 w 236"/>
                  <a:gd name="T1" fmla="*/ 0 h 166"/>
                  <a:gd name="T2" fmla="*/ 1 w 236"/>
                  <a:gd name="T3" fmla="*/ 0 h 166"/>
                  <a:gd name="T4" fmla="*/ 236 w 236"/>
                  <a:gd name="T5" fmla="*/ 0 h 166"/>
                  <a:gd name="T6" fmla="*/ 236 w 236"/>
                  <a:gd name="T7" fmla="*/ 0 h 166"/>
                  <a:gd name="T8" fmla="*/ 219 w 236"/>
                  <a:gd name="T9" fmla="*/ 140 h 166"/>
                  <a:gd name="T10" fmla="*/ 219 w 236"/>
                  <a:gd name="T11" fmla="*/ 140 h 166"/>
                  <a:gd name="T12" fmla="*/ 218 w 236"/>
                  <a:gd name="T13" fmla="*/ 145 h 166"/>
                  <a:gd name="T14" fmla="*/ 215 w 236"/>
                  <a:gd name="T15" fmla="*/ 151 h 166"/>
                  <a:gd name="T16" fmla="*/ 212 w 236"/>
                  <a:gd name="T17" fmla="*/ 155 h 166"/>
                  <a:gd name="T18" fmla="*/ 208 w 236"/>
                  <a:gd name="T19" fmla="*/ 157 h 166"/>
                  <a:gd name="T20" fmla="*/ 197 w 236"/>
                  <a:gd name="T21" fmla="*/ 163 h 166"/>
                  <a:gd name="T22" fmla="*/ 188 w 236"/>
                  <a:gd name="T23" fmla="*/ 166 h 166"/>
                  <a:gd name="T24" fmla="*/ 188 w 236"/>
                  <a:gd name="T25" fmla="*/ 166 h 166"/>
                  <a:gd name="T26" fmla="*/ 0 w 236"/>
                  <a:gd name="T27" fmla="*/ 145 h 166"/>
                  <a:gd name="T28" fmla="*/ 0 w 236"/>
                  <a:gd name="T29" fmla="*/ 145 h 166"/>
                  <a:gd name="T30" fmla="*/ 1 w 236"/>
                  <a:gd name="T31" fmla="*/ 0 h 166"/>
                  <a:gd name="T32" fmla="*/ 1 w 236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Freeform 43"/>
              <p:cNvSpPr>
                <a:spLocks/>
              </p:cNvSpPr>
              <p:nvPr/>
            </p:nvSpPr>
            <p:spPr bwMode="auto">
              <a:xfrm>
                <a:off x="3189288" y="5083175"/>
                <a:ext cx="368300" cy="263525"/>
              </a:xfrm>
              <a:custGeom>
                <a:avLst/>
                <a:gdLst>
                  <a:gd name="T0" fmla="*/ 1 w 232"/>
                  <a:gd name="T1" fmla="*/ 0 h 166"/>
                  <a:gd name="T2" fmla="*/ 1 w 232"/>
                  <a:gd name="T3" fmla="*/ 0 h 166"/>
                  <a:gd name="T4" fmla="*/ 232 w 232"/>
                  <a:gd name="T5" fmla="*/ 0 h 166"/>
                  <a:gd name="T6" fmla="*/ 232 w 232"/>
                  <a:gd name="T7" fmla="*/ 0 h 166"/>
                  <a:gd name="T8" fmla="*/ 215 w 232"/>
                  <a:gd name="T9" fmla="*/ 140 h 166"/>
                  <a:gd name="T10" fmla="*/ 215 w 232"/>
                  <a:gd name="T11" fmla="*/ 140 h 166"/>
                  <a:gd name="T12" fmla="*/ 214 w 232"/>
                  <a:gd name="T13" fmla="*/ 145 h 166"/>
                  <a:gd name="T14" fmla="*/ 211 w 232"/>
                  <a:gd name="T15" fmla="*/ 151 h 166"/>
                  <a:gd name="T16" fmla="*/ 208 w 232"/>
                  <a:gd name="T17" fmla="*/ 155 h 166"/>
                  <a:gd name="T18" fmla="*/ 204 w 232"/>
                  <a:gd name="T19" fmla="*/ 157 h 166"/>
                  <a:gd name="T20" fmla="*/ 195 w 232"/>
                  <a:gd name="T21" fmla="*/ 163 h 166"/>
                  <a:gd name="T22" fmla="*/ 184 w 232"/>
                  <a:gd name="T23" fmla="*/ 166 h 166"/>
                  <a:gd name="T24" fmla="*/ 184 w 232"/>
                  <a:gd name="T25" fmla="*/ 166 h 166"/>
                  <a:gd name="T26" fmla="*/ 0 w 232"/>
                  <a:gd name="T27" fmla="*/ 144 h 166"/>
                  <a:gd name="T28" fmla="*/ 0 w 232"/>
                  <a:gd name="T29" fmla="*/ 144 h 166"/>
                  <a:gd name="T30" fmla="*/ 1 w 232"/>
                  <a:gd name="T31" fmla="*/ 0 h 166"/>
                  <a:gd name="T32" fmla="*/ 1 w 232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2A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Freeform 44"/>
              <p:cNvSpPr>
                <a:spLocks/>
              </p:cNvSpPr>
              <p:nvPr/>
            </p:nvSpPr>
            <p:spPr bwMode="auto">
              <a:xfrm>
                <a:off x="3192463" y="5083175"/>
                <a:ext cx="365125" cy="263525"/>
              </a:xfrm>
              <a:custGeom>
                <a:avLst/>
                <a:gdLst>
                  <a:gd name="T0" fmla="*/ 3 w 230"/>
                  <a:gd name="T1" fmla="*/ 0 h 166"/>
                  <a:gd name="T2" fmla="*/ 3 w 230"/>
                  <a:gd name="T3" fmla="*/ 0 h 166"/>
                  <a:gd name="T4" fmla="*/ 230 w 230"/>
                  <a:gd name="T5" fmla="*/ 0 h 166"/>
                  <a:gd name="T6" fmla="*/ 230 w 230"/>
                  <a:gd name="T7" fmla="*/ 0 h 166"/>
                  <a:gd name="T8" fmla="*/ 213 w 230"/>
                  <a:gd name="T9" fmla="*/ 140 h 166"/>
                  <a:gd name="T10" fmla="*/ 213 w 230"/>
                  <a:gd name="T11" fmla="*/ 140 h 166"/>
                  <a:gd name="T12" fmla="*/ 212 w 230"/>
                  <a:gd name="T13" fmla="*/ 145 h 166"/>
                  <a:gd name="T14" fmla="*/ 209 w 230"/>
                  <a:gd name="T15" fmla="*/ 149 h 166"/>
                  <a:gd name="T16" fmla="*/ 206 w 230"/>
                  <a:gd name="T17" fmla="*/ 153 h 166"/>
                  <a:gd name="T18" fmla="*/ 202 w 230"/>
                  <a:gd name="T19" fmla="*/ 157 h 166"/>
                  <a:gd name="T20" fmla="*/ 193 w 230"/>
                  <a:gd name="T21" fmla="*/ 163 h 166"/>
                  <a:gd name="T22" fmla="*/ 183 w 230"/>
                  <a:gd name="T23" fmla="*/ 166 h 166"/>
                  <a:gd name="T24" fmla="*/ 183 w 230"/>
                  <a:gd name="T25" fmla="*/ 166 h 166"/>
                  <a:gd name="T26" fmla="*/ 0 w 230"/>
                  <a:gd name="T27" fmla="*/ 143 h 166"/>
                  <a:gd name="T28" fmla="*/ 0 w 230"/>
                  <a:gd name="T29" fmla="*/ 143 h 166"/>
                  <a:gd name="T30" fmla="*/ 3 w 230"/>
                  <a:gd name="T31" fmla="*/ 0 h 166"/>
                  <a:gd name="T32" fmla="*/ 3 w 230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2A2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Freeform 45"/>
              <p:cNvSpPr>
                <a:spLocks/>
              </p:cNvSpPr>
              <p:nvPr/>
            </p:nvSpPr>
            <p:spPr bwMode="auto">
              <a:xfrm>
                <a:off x="3198813" y="5083175"/>
                <a:ext cx="358775" cy="263525"/>
              </a:xfrm>
              <a:custGeom>
                <a:avLst/>
                <a:gdLst>
                  <a:gd name="T0" fmla="*/ 3 w 226"/>
                  <a:gd name="T1" fmla="*/ 0 h 166"/>
                  <a:gd name="T2" fmla="*/ 3 w 226"/>
                  <a:gd name="T3" fmla="*/ 0 h 166"/>
                  <a:gd name="T4" fmla="*/ 226 w 226"/>
                  <a:gd name="T5" fmla="*/ 0 h 166"/>
                  <a:gd name="T6" fmla="*/ 226 w 226"/>
                  <a:gd name="T7" fmla="*/ 0 h 166"/>
                  <a:gd name="T8" fmla="*/ 209 w 226"/>
                  <a:gd name="T9" fmla="*/ 140 h 166"/>
                  <a:gd name="T10" fmla="*/ 209 w 226"/>
                  <a:gd name="T11" fmla="*/ 140 h 166"/>
                  <a:gd name="T12" fmla="*/ 208 w 226"/>
                  <a:gd name="T13" fmla="*/ 145 h 166"/>
                  <a:gd name="T14" fmla="*/ 205 w 226"/>
                  <a:gd name="T15" fmla="*/ 149 h 166"/>
                  <a:gd name="T16" fmla="*/ 202 w 226"/>
                  <a:gd name="T17" fmla="*/ 153 h 166"/>
                  <a:gd name="T18" fmla="*/ 198 w 226"/>
                  <a:gd name="T19" fmla="*/ 157 h 166"/>
                  <a:gd name="T20" fmla="*/ 189 w 226"/>
                  <a:gd name="T21" fmla="*/ 163 h 166"/>
                  <a:gd name="T22" fmla="*/ 179 w 226"/>
                  <a:gd name="T23" fmla="*/ 166 h 166"/>
                  <a:gd name="T24" fmla="*/ 179 w 226"/>
                  <a:gd name="T25" fmla="*/ 166 h 166"/>
                  <a:gd name="T26" fmla="*/ 0 w 226"/>
                  <a:gd name="T27" fmla="*/ 141 h 166"/>
                  <a:gd name="T28" fmla="*/ 0 w 226"/>
                  <a:gd name="T29" fmla="*/ 141 h 166"/>
                  <a:gd name="T30" fmla="*/ 3 w 226"/>
                  <a:gd name="T31" fmla="*/ 0 h 166"/>
                  <a:gd name="T32" fmla="*/ 3 w 226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A3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8" name="Freeform 46"/>
              <p:cNvSpPr>
                <a:spLocks/>
              </p:cNvSpPr>
              <p:nvPr/>
            </p:nvSpPr>
            <p:spPr bwMode="auto">
              <a:xfrm>
                <a:off x="3205163" y="5083175"/>
                <a:ext cx="352425" cy="263525"/>
              </a:xfrm>
              <a:custGeom>
                <a:avLst/>
                <a:gdLst>
                  <a:gd name="T0" fmla="*/ 2 w 222"/>
                  <a:gd name="T1" fmla="*/ 0 h 166"/>
                  <a:gd name="T2" fmla="*/ 2 w 222"/>
                  <a:gd name="T3" fmla="*/ 0 h 166"/>
                  <a:gd name="T4" fmla="*/ 222 w 222"/>
                  <a:gd name="T5" fmla="*/ 0 h 166"/>
                  <a:gd name="T6" fmla="*/ 222 w 222"/>
                  <a:gd name="T7" fmla="*/ 0 h 166"/>
                  <a:gd name="T8" fmla="*/ 205 w 222"/>
                  <a:gd name="T9" fmla="*/ 140 h 166"/>
                  <a:gd name="T10" fmla="*/ 205 w 222"/>
                  <a:gd name="T11" fmla="*/ 140 h 166"/>
                  <a:gd name="T12" fmla="*/ 204 w 222"/>
                  <a:gd name="T13" fmla="*/ 145 h 166"/>
                  <a:gd name="T14" fmla="*/ 201 w 222"/>
                  <a:gd name="T15" fmla="*/ 149 h 166"/>
                  <a:gd name="T16" fmla="*/ 198 w 222"/>
                  <a:gd name="T17" fmla="*/ 153 h 166"/>
                  <a:gd name="T18" fmla="*/ 194 w 222"/>
                  <a:gd name="T19" fmla="*/ 157 h 166"/>
                  <a:gd name="T20" fmla="*/ 185 w 222"/>
                  <a:gd name="T21" fmla="*/ 163 h 166"/>
                  <a:gd name="T22" fmla="*/ 175 w 222"/>
                  <a:gd name="T23" fmla="*/ 166 h 166"/>
                  <a:gd name="T24" fmla="*/ 175 w 222"/>
                  <a:gd name="T25" fmla="*/ 166 h 166"/>
                  <a:gd name="T26" fmla="*/ 0 w 222"/>
                  <a:gd name="T27" fmla="*/ 141 h 166"/>
                  <a:gd name="T28" fmla="*/ 0 w 222"/>
                  <a:gd name="T29" fmla="*/ 141 h 166"/>
                  <a:gd name="T30" fmla="*/ 2 w 222"/>
                  <a:gd name="T31" fmla="*/ 0 h 166"/>
                  <a:gd name="T32" fmla="*/ 2 w 222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9" name="Freeform 47"/>
              <p:cNvSpPr>
                <a:spLocks/>
              </p:cNvSpPr>
              <p:nvPr/>
            </p:nvSpPr>
            <p:spPr bwMode="auto">
              <a:xfrm>
                <a:off x="3211513" y="5083175"/>
                <a:ext cx="346075" cy="263525"/>
              </a:xfrm>
              <a:custGeom>
                <a:avLst/>
                <a:gdLst>
                  <a:gd name="T0" fmla="*/ 2 w 218"/>
                  <a:gd name="T1" fmla="*/ 0 h 166"/>
                  <a:gd name="T2" fmla="*/ 2 w 218"/>
                  <a:gd name="T3" fmla="*/ 0 h 166"/>
                  <a:gd name="T4" fmla="*/ 218 w 218"/>
                  <a:gd name="T5" fmla="*/ 0 h 166"/>
                  <a:gd name="T6" fmla="*/ 218 w 218"/>
                  <a:gd name="T7" fmla="*/ 0 h 166"/>
                  <a:gd name="T8" fmla="*/ 201 w 218"/>
                  <a:gd name="T9" fmla="*/ 140 h 166"/>
                  <a:gd name="T10" fmla="*/ 201 w 218"/>
                  <a:gd name="T11" fmla="*/ 140 h 166"/>
                  <a:gd name="T12" fmla="*/ 200 w 218"/>
                  <a:gd name="T13" fmla="*/ 145 h 166"/>
                  <a:gd name="T14" fmla="*/ 197 w 218"/>
                  <a:gd name="T15" fmla="*/ 149 h 166"/>
                  <a:gd name="T16" fmla="*/ 194 w 218"/>
                  <a:gd name="T17" fmla="*/ 153 h 166"/>
                  <a:gd name="T18" fmla="*/ 190 w 218"/>
                  <a:gd name="T19" fmla="*/ 157 h 166"/>
                  <a:gd name="T20" fmla="*/ 181 w 218"/>
                  <a:gd name="T21" fmla="*/ 163 h 166"/>
                  <a:gd name="T22" fmla="*/ 171 w 218"/>
                  <a:gd name="T23" fmla="*/ 166 h 166"/>
                  <a:gd name="T24" fmla="*/ 171 w 218"/>
                  <a:gd name="T25" fmla="*/ 166 h 166"/>
                  <a:gd name="T26" fmla="*/ 0 w 218"/>
                  <a:gd name="T27" fmla="*/ 140 h 166"/>
                  <a:gd name="T28" fmla="*/ 0 w 218"/>
                  <a:gd name="T29" fmla="*/ 140 h 166"/>
                  <a:gd name="T30" fmla="*/ 2 w 218"/>
                  <a:gd name="T31" fmla="*/ 0 h 166"/>
                  <a:gd name="T32" fmla="*/ 2 w 218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0" name="Freeform 48"/>
              <p:cNvSpPr>
                <a:spLocks/>
              </p:cNvSpPr>
              <p:nvPr/>
            </p:nvSpPr>
            <p:spPr bwMode="auto">
              <a:xfrm>
                <a:off x="3216276" y="5083175"/>
                <a:ext cx="341313" cy="260350"/>
              </a:xfrm>
              <a:custGeom>
                <a:avLst/>
                <a:gdLst>
                  <a:gd name="T0" fmla="*/ 3 w 215"/>
                  <a:gd name="T1" fmla="*/ 0 h 164"/>
                  <a:gd name="T2" fmla="*/ 3 w 215"/>
                  <a:gd name="T3" fmla="*/ 0 h 164"/>
                  <a:gd name="T4" fmla="*/ 215 w 215"/>
                  <a:gd name="T5" fmla="*/ 0 h 164"/>
                  <a:gd name="T6" fmla="*/ 215 w 215"/>
                  <a:gd name="T7" fmla="*/ 0 h 164"/>
                  <a:gd name="T8" fmla="*/ 198 w 215"/>
                  <a:gd name="T9" fmla="*/ 140 h 164"/>
                  <a:gd name="T10" fmla="*/ 198 w 215"/>
                  <a:gd name="T11" fmla="*/ 140 h 164"/>
                  <a:gd name="T12" fmla="*/ 197 w 215"/>
                  <a:gd name="T13" fmla="*/ 145 h 164"/>
                  <a:gd name="T14" fmla="*/ 195 w 215"/>
                  <a:gd name="T15" fmla="*/ 149 h 164"/>
                  <a:gd name="T16" fmla="*/ 191 w 215"/>
                  <a:gd name="T17" fmla="*/ 153 h 164"/>
                  <a:gd name="T18" fmla="*/ 187 w 215"/>
                  <a:gd name="T19" fmla="*/ 157 h 164"/>
                  <a:gd name="T20" fmla="*/ 178 w 215"/>
                  <a:gd name="T21" fmla="*/ 163 h 164"/>
                  <a:gd name="T22" fmla="*/ 169 w 215"/>
                  <a:gd name="T23" fmla="*/ 164 h 164"/>
                  <a:gd name="T24" fmla="*/ 169 w 215"/>
                  <a:gd name="T25" fmla="*/ 164 h 164"/>
                  <a:gd name="T26" fmla="*/ 0 w 215"/>
                  <a:gd name="T27" fmla="*/ 138 h 164"/>
                  <a:gd name="T28" fmla="*/ 0 w 215"/>
                  <a:gd name="T29" fmla="*/ 138 h 164"/>
                  <a:gd name="T30" fmla="*/ 3 w 215"/>
                  <a:gd name="T31" fmla="*/ 0 h 164"/>
                  <a:gd name="T32" fmla="*/ 3 w 215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5A5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Freeform 49"/>
              <p:cNvSpPr>
                <a:spLocks/>
              </p:cNvSpPr>
              <p:nvPr/>
            </p:nvSpPr>
            <p:spPr bwMode="auto">
              <a:xfrm>
                <a:off x="3222626" y="5083175"/>
                <a:ext cx="334963" cy="260350"/>
              </a:xfrm>
              <a:custGeom>
                <a:avLst/>
                <a:gdLst>
                  <a:gd name="T0" fmla="*/ 3 w 211"/>
                  <a:gd name="T1" fmla="*/ 0 h 164"/>
                  <a:gd name="T2" fmla="*/ 3 w 211"/>
                  <a:gd name="T3" fmla="*/ 0 h 164"/>
                  <a:gd name="T4" fmla="*/ 211 w 211"/>
                  <a:gd name="T5" fmla="*/ 0 h 164"/>
                  <a:gd name="T6" fmla="*/ 211 w 211"/>
                  <a:gd name="T7" fmla="*/ 0 h 164"/>
                  <a:gd name="T8" fmla="*/ 194 w 211"/>
                  <a:gd name="T9" fmla="*/ 140 h 164"/>
                  <a:gd name="T10" fmla="*/ 194 w 211"/>
                  <a:gd name="T11" fmla="*/ 140 h 164"/>
                  <a:gd name="T12" fmla="*/ 193 w 211"/>
                  <a:gd name="T13" fmla="*/ 145 h 164"/>
                  <a:gd name="T14" fmla="*/ 191 w 211"/>
                  <a:gd name="T15" fmla="*/ 149 h 164"/>
                  <a:gd name="T16" fmla="*/ 187 w 211"/>
                  <a:gd name="T17" fmla="*/ 153 h 164"/>
                  <a:gd name="T18" fmla="*/ 183 w 211"/>
                  <a:gd name="T19" fmla="*/ 157 h 164"/>
                  <a:gd name="T20" fmla="*/ 175 w 211"/>
                  <a:gd name="T21" fmla="*/ 161 h 164"/>
                  <a:gd name="T22" fmla="*/ 165 w 211"/>
                  <a:gd name="T23" fmla="*/ 164 h 164"/>
                  <a:gd name="T24" fmla="*/ 165 w 211"/>
                  <a:gd name="T25" fmla="*/ 164 h 164"/>
                  <a:gd name="T26" fmla="*/ 0 w 211"/>
                  <a:gd name="T27" fmla="*/ 137 h 164"/>
                  <a:gd name="T28" fmla="*/ 0 w 211"/>
                  <a:gd name="T29" fmla="*/ 137 h 164"/>
                  <a:gd name="T30" fmla="*/ 3 w 211"/>
                  <a:gd name="T31" fmla="*/ 0 h 164"/>
                  <a:gd name="T32" fmla="*/ 3 w 21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2" name="Freeform 50"/>
              <p:cNvSpPr>
                <a:spLocks/>
              </p:cNvSpPr>
              <p:nvPr/>
            </p:nvSpPr>
            <p:spPr bwMode="auto">
              <a:xfrm>
                <a:off x="3228976" y="5083175"/>
                <a:ext cx="328613" cy="260350"/>
              </a:xfrm>
              <a:custGeom>
                <a:avLst/>
                <a:gdLst>
                  <a:gd name="T0" fmla="*/ 3 w 207"/>
                  <a:gd name="T1" fmla="*/ 0 h 164"/>
                  <a:gd name="T2" fmla="*/ 3 w 207"/>
                  <a:gd name="T3" fmla="*/ 0 h 164"/>
                  <a:gd name="T4" fmla="*/ 207 w 207"/>
                  <a:gd name="T5" fmla="*/ 0 h 164"/>
                  <a:gd name="T6" fmla="*/ 207 w 207"/>
                  <a:gd name="T7" fmla="*/ 0 h 164"/>
                  <a:gd name="T8" fmla="*/ 190 w 207"/>
                  <a:gd name="T9" fmla="*/ 140 h 164"/>
                  <a:gd name="T10" fmla="*/ 190 w 207"/>
                  <a:gd name="T11" fmla="*/ 140 h 164"/>
                  <a:gd name="T12" fmla="*/ 189 w 207"/>
                  <a:gd name="T13" fmla="*/ 145 h 164"/>
                  <a:gd name="T14" fmla="*/ 187 w 207"/>
                  <a:gd name="T15" fmla="*/ 149 h 164"/>
                  <a:gd name="T16" fmla="*/ 183 w 207"/>
                  <a:gd name="T17" fmla="*/ 153 h 164"/>
                  <a:gd name="T18" fmla="*/ 179 w 207"/>
                  <a:gd name="T19" fmla="*/ 156 h 164"/>
                  <a:gd name="T20" fmla="*/ 171 w 207"/>
                  <a:gd name="T21" fmla="*/ 161 h 164"/>
                  <a:gd name="T22" fmla="*/ 161 w 207"/>
                  <a:gd name="T23" fmla="*/ 164 h 164"/>
                  <a:gd name="T24" fmla="*/ 161 w 207"/>
                  <a:gd name="T25" fmla="*/ 164 h 164"/>
                  <a:gd name="T26" fmla="*/ 0 w 207"/>
                  <a:gd name="T27" fmla="*/ 136 h 164"/>
                  <a:gd name="T28" fmla="*/ 0 w 207"/>
                  <a:gd name="T29" fmla="*/ 136 h 164"/>
                  <a:gd name="T30" fmla="*/ 3 w 207"/>
                  <a:gd name="T31" fmla="*/ 0 h 164"/>
                  <a:gd name="T32" fmla="*/ 3 w 207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3" name="Freeform 51"/>
              <p:cNvSpPr>
                <a:spLocks/>
              </p:cNvSpPr>
              <p:nvPr/>
            </p:nvSpPr>
            <p:spPr bwMode="auto">
              <a:xfrm>
                <a:off x="3235326" y="5083175"/>
                <a:ext cx="322263" cy="260350"/>
              </a:xfrm>
              <a:custGeom>
                <a:avLst/>
                <a:gdLst>
                  <a:gd name="T0" fmla="*/ 3 w 203"/>
                  <a:gd name="T1" fmla="*/ 0 h 164"/>
                  <a:gd name="T2" fmla="*/ 3 w 203"/>
                  <a:gd name="T3" fmla="*/ 0 h 164"/>
                  <a:gd name="T4" fmla="*/ 203 w 203"/>
                  <a:gd name="T5" fmla="*/ 0 h 164"/>
                  <a:gd name="T6" fmla="*/ 203 w 203"/>
                  <a:gd name="T7" fmla="*/ 0 h 164"/>
                  <a:gd name="T8" fmla="*/ 186 w 203"/>
                  <a:gd name="T9" fmla="*/ 140 h 164"/>
                  <a:gd name="T10" fmla="*/ 186 w 203"/>
                  <a:gd name="T11" fmla="*/ 140 h 164"/>
                  <a:gd name="T12" fmla="*/ 185 w 203"/>
                  <a:gd name="T13" fmla="*/ 145 h 164"/>
                  <a:gd name="T14" fmla="*/ 183 w 203"/>
                  <a:gd name="T15" fmla="*/ 149 h 164"/>
                  <a:gd name="T16" fmla="*/ 179 w 203"/>
                  <a:gd name="T17" fmla="*/ 153 h 164"/>
                  <a:gd name="T18" fmla="*/ 176 w 203"/>
                  <a:gd name="T19" fmla="*/ 156 h 164"/>
                  <a:gd name="T20" fmla="*/ 167 w 203"/>
                  <a:gd name="T21" fmla="*/ 161 h 164"/>
                  <a:gd name="T22" fmla="*/ 157 w 203"/>
                  <a:gd name="T23" fmla="*/ 164 h 164"/>
                  <a:gd name="T24" fmla="*/ 157 w 203"/>
                  <a:gd name="T25" fmla="*/ 164 h 164"/>
                  <a:gd name="T26" fmla="*/ 0 w 203"/>
                  <a:gd name="T27" fmla="*/ 134 h 164"/>
                  <a:gd name="T28" fmla="*/ 0 w 203"/>
                  <a:gd name="T29" fmla="*/ 134 h 164"/>
                  <a:gd name="T30" fmla="*/ 3 w 203"/>
                  <a:gd name="T31" fmla="*/ 0 h 164"/>
                  <a:gd name="T32" fmla="*/ 3 w 203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Freeform 52"/>
              <p:cNvSpPr>
                <a:spLocks/>
              </p:cNvSpPr>
              <p:nvPr/>
            </p:nvSpPr>
            <p:spPr bwMode="auto">
              <a:xfrm>
                <a:off x="3240088" y="5083175"/>
                <a:ext cx="317500" cy="260350"/>
              </a:xfrm>
              <a:custGeom>
                <a:avLst/>
                <a:gdLst>
                  <a:gd name="T0" fmla="*/ 3 w 200"/>
                  <a:gd name="T1" fmla="*/ 0 h 164"/>
                  <a:gd name="T2" fmla="*/ 3 w 200"/>
                  <a:gd name="T3" fmla="*/ 0 h 164"/>
                  <a:gd name="T4" fmla="*/ 200 w 200"/>
                  <a:gd name="T5" fmla="*/ 0 h 164"/>
                  <a:gd name="T6" fmla="*/ 200 w 200"/>
                  <a:gd name="T7" fmla="*/ 0 h 164"/>
                  <a:gd name="T8" fmla="*/ 183 w 200"/>
                  <a:gd name="T9" fmla="*/ 140 h 164"/>
                  <a:gd name="T10" fmla="*/ 183 w 200"/>
                  <a:gd name="T11" fmla="*/ 140 h 164"/>
                  <a:gd name="T12" fmla="*/ 182 w 200"/>
                  <a:gd name="T13" fmla="*/ 145 h 164"/>
                  <a:gd name="T14" fmla="*/ 180 w 200"/>
                  <a:gd name="T15" fmla="*/ 149 h 164"/>
                  <a:gd name="T16" fmla="*/ 176 w 200"/>
                  <a:gd name="T17" fmla="*/ 153 h 164"/>
                  <a:gd name="T18" fmla="*/ 173 w 200"/>
                  <a:gd name="T19" fmla="*/ 156 h 164"/>
                  <a:gd name="T20" fmla="*/ 164 w 200"/>
                  <a:gd name="T21" fmla="*/ 161 h 164"/>
                  <a:gd name="T22" fmla="*/ 156 w 200"/>
                  <a:gd name="T23" fmla="*/ 164 h 164"/>
                  <a:gd name="T24" fmla="*/ 156 w 200"/>
                  <a:gd name="T25" fmla="*/ 164 h 164"/>
                  <a:gd name="T26" fmla="*/ 0 w 200"/>
                  <a:gd name="T27" fmla="*/ 134 h 164"/>
                  <a:gd name="T28" fmla="*/ 0 w 200"/>
                  <a:gd name="T29" fmla="*/ 134 h 164"/>
                  <a:gd name="T30" fmla="*/ 3 w 200"/>
                  <a:gd name="T31" fmla="*/ 0 h 164"/>
                  <a:gd name="T32" fmla="*/ 3 w 200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Freeform 53"/>
              <p:cNvSpPr>
                <a:spLocks/>
              </p:cNvSpPr>
              <p:nvPr/>
            </p:nvSpPr>
            <p:spPr bwMode="auto">
              <a:xfrm>
                <a:off x="3246438" y="5083175"/>
                <a:ext cx="311150" cy="260350"/>
              </a:xfrm>
              <a:custGeom>
                <a:avLst/>
                <a:gdLst>
                  <a:gd name="T0" fmla="*/ 3 w 196"/>
                  <a:gd name="T1" fmla="*/ 0 h 164"/>
                  <a:gd name="T2" fmla="*/ 3 w 196"/>
                  <a:gd name="T3" fmla="*/ 0 h 164"/>
                  <a:gd name="T4" fmla="*/ 196 w 196"/>
                  <a:gd name="T5" fmla="*/ 0 h 164"/>
                  <a:gd name="T6" fmla="*/ 196 w 196"/>
                  <a:gd name="T7" fmla="*/ 0 h 164"/>
                  <a:gd name="T8" fmla="*/ 179 w 196"/>
                  <a:gd name="T9" fmla="*/ 140 h 164"/>
                  <a:gd name="T10" fmla="*/ 179 w 196"/>
                  <a:gd name="T11" fmla="*/ 140 h 164"/>
                  <a:gd name="T12" fmla="*/ 178 w 196"/>
                  <a:gd name="T13" fmla="*/ 145 h 164"/>
                  <a:gd name="T14" fmla="*/ 176 w 196"/>
                  <a:gd name="T15" fmla="*/ 149 h 164"/>
                  <a:gd name="T16" fmla="*/ 172 w 196"/>
                  <a:gd name="T17" fmla="*/ 153 h 164"/>
                  <a:gd name="T18" fmla="*/ 169 w 196"/>
                  <a:gd name="T19" fmla="*/ 156 h 164"/>
                  <a:gd name="T20" fmla="*/ 160 w 196"/>
                  <a:gd name="T21" fmla="*/ 161 h 164"/>
                  <a:gd name="T22" fmla="*/ 152 w 196"/>
                  <a:gd name="T23" fmla="*/ 164 h 164"/>
                  <a:gd name="T24" fmla="*/ 152 w 196"/>
                  <a:gd name="T25" fmla="*/ 164 h 164"/>
                  <a:gd name="T26" fmla="*/ 0 w 196"/>
                  <a:gd name="T27" fmla="*/ 133 h 164"/>
                  <a:gd name="T28" fmla="*/ 0 w 196"/>
                  <a:gd name="T29" fmla="*/ 133 h 164"/>
                  <a:gd name="T30" fmla="*/ 3 w 196"/>
                  <a:gd name="T31" fmla="*/ 0 h 164"/>
                  <a:gd name="T32" fmla="*/ 3 w 196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8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Freeform 54"/>
              <p:cNvSpPr>
                <a:spLocks/>
              </p:cNvSpPr>
              <p:nvPr/>
            </p:nvSpPr>
            <p:spPr bwMode="auto">
              <a:xfrm>
                <a:off x="3252788" y="5083175"/>
                <a:ext cx="304800" cy="260350"/>
              </a:xfrm>
              <a:custGeom>
                <a:avLst/>
                <a:gdLst>
                  <a:gd name="T0" fmla="*/ 3 w 192"/>
                  <a:gd name="T1" fmla="*/ 0 h 164"/>
                  <a:gd name="T2" fmla="*/ 3 w 192"/>
                  <a:gd name="T3" fmla="*/ 0 h 164"/>
                  <a:gd name="T4" fmla="*/ 192 w 192"/>
                  <a:gd name="T5" fmla="*/ 0 h 164"/>
                  <a:gd name="T6" fmla="*/ 192 w 192"/>
                  <a:gd name="T7" fmla="*/ 0 h 164"/>
                  <a:gd name="T8" fmla="*/ 175 w 192"/>
                  <a:gd name="T9" fmla="*/ 140 h 164"/>
                  <a:gd name="T10" fmla="*/ 175 w 192"/>
                  <a:gd name="T11" fmla="*/ 140 h 164"/>
                  <a:gd name="T12" fmla="*/ 174 w 192"/>
                  <a:gd name="T13" fmla="*/ 145 h 164"/>
                  <a:gd name="T14" fmla="*/ 172 w 192"/>
                  <a:gd name="T15" fmla="*/ 149 h 164"/>
                  <a:gd name="T16" fmla="*/ 169 w 192"/>
                  <a:gd name="T17" fmla="*/ 153 h 164"/>
                  <a:gd name="T18" fmla="*/ 165 w 192"/>
                  <a:gd name="T19" fmla="*/ 156 h 164"/>
                  <a:gd name="T20" fmla="*/ 157 w 192"/>
                  <a:gd name="T21" fmla="*/ 161 h 164"/>
                  <a:gd name="T22" fmla="*/ 148 w 192"/>
                  <a:gd name="T23" fmla="*/ 164 h 164"/>
                  <a:gd name="T24" fmla="*/ 148 w 192"/>
                  <a:gd name="T25" fmla="*/ 164 h 164"/>
                  <a:gd name="T26" fmla="*/ 0 w 192"/>
                  <a:gd name="T27" fmla="*/ 132 h 164"/>
                  <a:gd name="T28" fmla="*/ 0 w 192"/>
                  <a:gd name="T29" fmla="*/ 132 h 164"/>
                  <a:gd name="T30" fmla="*/ 3 w 192"/>
                  <a:gd name="T31" fmla="*/ 0 h 164"/>
                  <a:gd name="T32" fmla="*/ 3 w 192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Freeform 55"/>
              <p:cNvSpPr>
                <a:spLocks/>
              </p:cNvSpPr>
              <p:nvPr/>
            </p:nvSpPr>
            <p:spPr bwMode="auto">
              <a:xfrm>
                <a:off x="3259138" y="5083175"/>
                <a:ext cx="298450" cy="260350"/>
              </a:xfrm>
              <a:custGeom>
                <a:avLst/>
                <a:gdLst>
                  <a:gd name="T0" fmla="*/ 3 w 188"/>
                  <a:gd name="T1" fmla="*/ 0 h 164"/>
                  <a:gd name="T2" fmla="*/ 3 w 188"/>
                  <a:gd name="T3" fmla="*/ 0 h 164"/>
                  <a:gd name="T4" fmla="*/ 188 w 188"/>
                  <a:gd name="T5" fmla="*/ 0 h 164"/>
                  <a:gd name="T6" fmla="*/ 188 w 188"/>
                  <a:gd name="T7" fmla="*/ 0 h 164"/>
                  <a:gd name="T8" fmla="*/ 171 w 188"/>
                  <a:gd name="T9" fmla="*/ 140 h 164"/>
                  <a:gd name="T10" fmla="*/ 171 w 188"/>
                  <a:gd name="T11" fmla="*/ 140 h 164"/>
                  <a:gd name="T12" fmla="*/ 170 w 188"/>
                  <a:gd name="T13" fmla="*/ 145 h 164"/>
                  <a:gd name="T14" fmla="*/ 168 w 188"/>
                  <a:gd name="T15" fmla="*/ 149 h 164"/>
                  <a:gd name="T16" fmla="*/ 165 w 188"/>
                  <a:gd name="T17" fmla="*/ 153 h 164"/>
                  <a:gd name="T18" fmla="*/ 161 w 188"/>
                  <a:gd name="T19" fmla="*/ 156 h 164"/>
                  <a:gd name="T20" fmla="*/ 153 w 188"/>
                  <a:gd name="T21" fmla="*/ 161 h 164"/>
                  <a:gd name="T22" fmla="*/ 144 w 188"/>
                  <a:gd name="T23" fmla="*/ 164 h 164"/>
                  <a:gd name="T24" fmla="*/ 144 w 188"/>
                  <a:gd name="T25" fmla="*/ 164 h 164"/>
                  <a:gd name="T26" fmla="*/ 0 w 188"/>
                  <a:gd name="T27" fmla="*/ 130 h 164"/>
                  <a:gd name="T28" fmla="*/ 0 w 188"/>
                  <a:gd name="T29" fmla="*/ 130 h 164"/>
                  <a:gd name="T30" fmla="*/ 3 w 188"/>
                  <a:gd name="T31" fmla="*/ 0 h 164"/>
                  <a:gd name="T32" fmla="*/ 3 w 18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Freeform 56"/>
              <p:cNvSpPr>
                <a:spLocks/>
              </p:cNvSpPr>
              <p:nvPr/>
            </p:nvSpPr>
            <p:spPr bwMode="auto">
              <a:xfrm>
                <a:off x="3265488" y="5083175"/>
                <a:ext cx="292100" cy="260350"/>
              </a:xfrm>
              <a:custGeom>
                <a:avLst/>
                <a:gdLst>
                  <a:gd name="T0" fmla="*/ 3 w 184"/>
                  <a:gd name="T1" fmla="*/ 0 h 164"/>
                  <a:gd name="T2" fmla="*/ 3 w 184"/>
                  <a:gd name="T3" fmla="*/ 0 h 164"/>
                  <a:gd name="T4" fmla="*/ 184 w 184"/>
                  <a:gd name="T5" fmla="*/ 0 h 164"/>
                  <a:gd name="T6" fmla="*/ 184 w 184"/>
                  <a:gd name="T7" fmla="*/ 0 h 164"/>
                  <a:gd name="T8" fmla="*/ 167 w 184"/>
                  <a:gd name="T9" fmla="*/ 140 h 164"/>
                  <a:gd name="T10" fmla="*/ 167 w 184"/>
                  <a:gd name="T11" fmla="*/ 140 h 164"/>
                  <a:gd name="T12" fmla="*/ 166 w 184"/>
                  <a:gd name="T13" fmla="*/ 145 h 164"/>
                  <a:gd name="T14" fmla="*/ 164 w 184"/>
                  <a:gd name="T15" fmla="*/ 149 h 164"/>
                  <a:gd name="T16" fmla="*/ 157 w 184"/>
                  <a:gd name="T17" fmla="*/ 156 h 164"/>
                  <a:gd name="T18" fmla="*/ 149 w 184"/>
                  <a:gd name="T19" fmla="*/ 161 h 164"/>
                  <a:gd name="T20" fmla="*/ 141 w 184"/>
                  <a:gd name="T21" fmla="*/ 164 h 164"/>
                  <a:gd name="T22" fmla="*/ 141 w 184"/>
                  <a:gd name="T23" fmla="*/ 164 h 164"/>
                  <a:gd name="T24" fmla="*/ 0 w 184"/>
                  <a:gd name="T25" fmla="*/ 129 h 164"/>
                  <a:gd name="T26" fmla="*/ 0 w 184"/>
                  <a:gd name="T27" fmla="*/ 129 h 164"/>
                  <a:gd name="T28" fmla="*/ 3 w 184"/>
                  <a:gd name="T29" fmla="*/ 0 h 164"/>
                  <a:gd name="T30" fmla="*/ 3 w 184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A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Freeform 57"/>
              <p:cNvSpPr>
                <a:spLocks/>
              </p:cNvSpPr>
              <p:nvPr/>
            </p:nvSpPr>
            <p:spPr bwMode="auto">
              <a:xfrm>
                <a:off x="3270251" y="5083175"/>
                <a:ext cx="287338" cy="260350"/>
              </a:xfrm>
              <a:custGeom>
                <a:avLst/>
                <a:gdLst>
                  <a:gd name="T0" fmla="*/ 4 w 181"/>
                  <a:gd name="T1" fmla="*/ 0 h 164"/>
                  <a:gd name="T2" fmla="*/ 4 w 181"/>
                  <a:gd name="T3" fmla="*/ 0 h 164"/>
                  <a:gd name="T4" fmla="*/ 181 w 181"/>
                  <a:gd name="T5" fmla="*/ 0 h 164"/>
                  <a:gd name="T6" fmla="*/ 181 w 181"/>
                  <a:gd name="T7" fmla="*/ 0 h 164"/>
                  <a:gd name="T8" fmla="*/ 164 w 181"/>
                  <a:gd name="T9" fmla="*/ 140 h 164"/>
                  <a:gd name="T10" fmla="*/ 164 w 181"/>
                  <a:gd name="T11" fmla="*/ 140 h 164"/>
                  <a:gd name="T12" fmla="*/ 163 w 181"/>
                  <a:gd name="T13" fmla="*/ 145 h 164"/>
                  <a:gd name="T14" fmla="*/ 161 w 181"/>
                  <a:gd name="T15" fmla="*/ 149 h 164"/>
                  <a:gd name="T16" fmla="*/ 154 w 181"/>
                  <a:gd name="T17" fmla="*/ 156 h 164"/>
                  <a:gd name="T18" fmla="*/ 146 w 181"/>
                  <a:gd name="T19" fmla="*/ 160 h 164"/>
                  <a:gd name="T20" fmla="*/ 138 w 181"/>
                  <a:gd name="T21" fmla="*/ 164 h 164"/>
                  <a:gd name="T22" fmla="*/ 138 w 181"/>
                  <a:gd name="T23" fmla="*/ 164 h 164"/>
                  <a:gd name="T24" fmla="*/ 0 w 181"/>
                  <a:gd name="T25" fmla="*/ 128 h 164"/>
                  <a:gd name="T26" fmla="*/ 0 w 181"/>
                  <a:gd name="T27" fmla="*/ 128 h 164"/>
                  <a:gd name="T28" fmla="*/ 4 w 181"/>
                  <a:gd name="T29" fmla="*/ 0 h 164"/>
                  <a:gd name="T30" fmla="*/ 4 w 181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AA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Freeform 58"/>
              <p:cNvSpPr>
                <a:spLocks/>
              </p:cNvSpPr>
              <p:nvPr/>
            </p:nvSpPr>
            <p:spPr bwMode="auto">
              <a:xfrm>
                <a:off x="3276601" y="5083175"/>
                <a:ext cx="280988" cy="258763"/>
              </a:xfrm>
              <a:custGeom>
                <a:avLst/>
                <a:gdLst>
                  <a:gd name="T0" fmla="*/ 4 w 177"/>
                  <a:gd name="T1" fmla="*/ 0 h 163"/>
                  <a:gd name="T2" fmla="*/ 4 w 177"/>
                  <a:gd name="T3" fmla="*/ 0 h 163"/>
                  <a:gd name="T4" fmla="*/ 177 w 177"/>
                  <a:gd name="T5" fmla="*/ 0 h 163"/>
                  <a:gd name="T6" fmla="*/ 177 w 177"/>
                  <a:gd name="T7" fmla="*/ 0 h 163"/>
                  <a:gd name="T8" fmla="*/ 160 w 177"/>
                  <a:gd name="T9" fmla="*/ 140 h 163"/>
                  <a:gd name="T10" fmla="*/ 160 w 177"/>
                  <a:gd name="T11" fmla="*/ 140 h 163"/>
                  <a:gd name="T12" fmla="*/ 159 w 177"/>
                  <a:gd name="T13" fmla="*/ 145 h 163"/>
                  <a:gd name="T14" fmla="*/ 157 w 177"/>
                  <a:gd name="T15" fmla="*/ 149 h 163"/>
                  <a:gd name="T16" fmla="*/ 150 w 177"/>
                  <a:gd name="T17" fmla="*/ 156 h 163"/>
                  <a:gd name="T18" fmla="*/ 142 w 177"/>
                  <a:gd name="T19" fmla="*/ 160 h 163"/>
                  <a:gd name="T20" fmla="*/ 134 w 177"/>
                  <a:gd name="T21" fmla="*/ 163 h 163"/>
                  <a:gd name="T22" fmla="*/ 134 w 177"/>
                  <a:gd name="T23" fmla="*/ 163 h 163"/>
                  <a:gd name="T24" fmla="*/ 0 w 177"/>
                  <a:gd name="T25" fmla="*/ 128 h 163"/>
                  <a:gd name="T26" fmla="*/ 0 w 177"/>
                  <a:gd name="T27" fmla="*/ 128 h 163"/>
                  <a:gd name="T28" fmla="*/ 4 w 177"/>
                  <a:gd name="T29" fmla="*/ 0 h 163"/>
                  <a:gd name="T30" fmla="*/ 4 w 177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BAB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Freeform 59"/>
              <p:cNvSpPr>
                <a:spLocks/>
              </p:cNvSpPr>
              <p:nvPr/>
            </p:nvSpPr>
            <p:spPr bwMode="auto">
              <a:xfrm>
                <a:off x="3282951" y="5083175"/>
                <a:ext cx="274638" cy="258763"/>
              </a:xfrm>
              <a:custGeom>
                <a:avLst/>
                <a:gdLst>
                  <a:gd name="T0" fmla="*/ 3 w 173"/>
                  <a:gd name="T1" fmla="*/ 0 h 163"/>
                  <a:gd name="T2" fmla="*/ 3 w 173"/>
                  <a:gd name="T3" fmla="*/ 0 h 163"/>
                  <a:gd name="T4" fmla="*/ 173 w 173"/>
                  <a:gd name="T5" fmla="*/ 0 h 163"/>
                  <a:gd name="T6" fmla="*/ 173 w 173"/>
                  <a:gd name="T7" fmla="*/ 0 h 163"/>
                  <a:gd name="T8" fmla="*/ 156 w 173"/>
                  <a:gd name="T9" fmla="*/ 140 h 163"/>
                  <a:gd name="T10" fmla="*/ 156 w 173"/>
                  <a:gd name="T11" fmla="*/ 140 h 163"/>
                  <a:gd name="T12" fmla="*/ 155 w 173"/>
                  <a:gd name="T13" fmla="*/ 145 h 163"/>
                  <a:gd name="T14" fmla="*/ 153 w 173"/>
                  <a:gd name="T15" fmla="*/ 149 h 163"/>
                  <a:gd name="T16" fmla="*/ 146 w 173"/>
                  <a:gd name="T17" fmla="*/ 156 h 163"/>
                  <a:gd name="T18" fmla="*/ 140 w 173"/>
                  <a:gd name="T19" fmla="*/ 160 h 163"/>
                  <a:gd name="T20" fmla="*/ 132 w 173"/>
                  <a:gd name="T21" fmla="*/ 163 h 163"/>
                  <a:gd name="T22" fmla="*/ 132 w 173"/>
                  <a:gd name="T23" fmla="*/ 163 h 163"/>
                  <a:gd name="T24" fmla="*/ 0 w 173"/>
                  <a:gd name="T25" fmla="*/ 126 h 163"/>
                  <a:gd name="T26" fmla="*/ 0 w 173"/>
                  <a:gd name="T27" fmla="*/ 126 h 163"/>
                  <a:gd name="T28" fmla="*/ 3 w 173"/>
                  <a:gd name="T29" fmla="*/ 0 h 163"/>
                  <a:gd name="T30" fmla="*/ 3 w 173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Freeform 60"/>
              <p:cNvSpPr>
                <a:spLocks/>
              </p:cNvSpPr>
              <p:nvPr/>
            </p:nvSpPr>
            <p:spPr bwMode="auto">
              <a:xfrm>
                <a:off x="3289301" y="5083175"/>
                <a:ext cx="268288" cy="258763"/>
              </a:xfrm>
              <a:custGeom>
                <a:avLst/>
                <a:gdLst>
                  <a:gd name="T0" fmla="*/ 3 w 169"/>
                  <a:gd name="T1" fmla="*/ 0 h 163"/>
                  <a:gd name="T2" fmla="*/ 3 w 169"/>
                  <a:gd name="T3" fmla="*/ 0 h 163"/>
                  <a:gd name="T4" fmla="*/ 169 w 169"/>
                  <a:gd name="T5" fmla="*/ 0 h 163"/>
                  <a:gd name="T6" fmla="*/ 169 w 169"/>
                  <a:gd name="T7" fmla="*/ 0 h 163"/>
                  <a:gd name="T8" fmla="*/ 152 w 169"/>
                  <a:gd name="T9" fmla="*/ 140 h 163"/>
                  <a:gd name="T10" fmla="*/ 152 w 169"/>
                  <a:gd name="T11" fmla="*/ 140 h 163"/>
                  <a:gd name="T12" fmla="*/ 151 w 169"/>
                  <a:gd name="T13" fmla="*/ 144 h 163"/>
                  <a:gd name="T14" fmla="*/ 149 w 169"/>
                  <a:gd name="T15" fmla="*/ 148 h 163"/>
                  <a:gd name="T16" fmla="*/ 142 w 169"/>
                  <a:gd name="T17" fmla="*/ 155 h 163"/>
                  <a:gd name="T18" fmla="*/ 136 w 169"/>
                  <a:gd name="T19" fmla="*/ 160 h 163"/>
                  <a:gd name="T20" fmla="*/ 128 w 169"/>
                  <a:gd name="T21" fmla="*/ 163 h 163"/>
                  <a:gd name="T22" fmla="*/ 128 w 169"/>
                  <a:gd name="T23" fmla="*/ 163 h 163"/>
                  <a:gd name="T24" fmla="*/ 0 w 169"/>
                  <a:gd name="T25" fmla="*/ 125 h 163"/>
                  <a:gd name="T26" fmla="*/ 0 w 169"/>
                  <a:gd name="T27" fmla="*/ 125 h 163"/>
                  <a:gd name="T28" fmla="*/ 3 w 169"/>
                  <a:gd name="T29" fmla="*/ 0 h 163"/>
                  <a:gd name="T30" fmla="*/ 3 w 169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Freeform 61"/>
              <p:cNvSpPr>
                <a:spLocks/>
              </p:cNvSpPr>
              <p:nvPr/>
            </p:nvSpPr>
            <p:spPr bwMode="auto">
              <a:xfrm>
                <a:off x="3294063" y="5083175"/>
                <a:ext cx="263525" cy="258763"/>
              </a:xfrm>
              <a:custGeom>
                <a:avLst/>
                <a:gdLst>
                  <a:gd name="T0" fmla="*/ 4 w 166"/>
                  <a:gd name="T1" fmla="*/ 0 h 163"/>
                  <a:gd name="T2" fmla="*/ 4 w 166"/>
                  <a:gd name="T3" fmla="*/ 0 h 163"/>
                  <a:gd name="T4" fmla="*/ 166 w 166"/>
                  <a:gd name="T5" fmla="*/ 0 h 163"/>
                  <a:gd name="T6" fmla="*/ 166 w 166"/>
                  <a:gd name="T7" fmla="*/ 0 h 163"/>
                  <a:gd name="T8" fmla="*/ 149 w 166"/>
                  <a:gd name="T9" fmla="*/ 140 h 163"/>
                  <a:gd name="T10" fmla="*/ 149 w 166"/>
                  <a:gd name="T11" fmla="*/ 140 h 163"/>
                  <a:gd name="T12" fmla="*/ 148 w 166"/>
                  <a:gd name="T13" fmla="*/ 144 h 163"/>
                  <a:gd name="T14" fmla="*/ 146 w 166"/>
                  <a:gd name="T15" fmla="*/ 148 h 163"/>
                  <a:gd name="T16" fmla="*/ 141 w 166"/>
                  <a:gd name="T17" fmla="*/ 155 h 163"/>
                  <a:gd name="T18" fmla="*/ 133 w 166"/>
                  <a:gd name="T19" fmla="*/ 160 h 163"/>
                  <a:gd name="T20" fmla="*/ 125 w 166"/>
                  <a:gd name="T21" fmla="*/ 163 h 163"/>
                  <a:gd name="T22" fmla="*/ 125 w 166"/>
                  <a:gd name="T23" fmla="*/ 163 h 163"/>
                  <a:gd name="T24" fmla="*/ 0 w 166"/>
                  <a:gd name="T25" fmla="*/ 124 h 163"/>
                  <a:gd name="T26" fmla="*/ 0 w 166"/>
                  <a:gd name="T27" fmla="*/ 124 h 163"/>
                  <a:gd name="T28" fmla="*/ 4 w 166"/>
                  <a:gd name="T29" fmla="*/ 0 h 163"/>
                  <a:gd name="T30" fmla="*/ 4 w 166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DA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Freeform 62"/>
              <p:cNvSpPr>
                <a:spLocks/>
              </p:cNvSpPr>
              <p:nvPr/>
            </p:nvSpPr>
            <p:spPr bwMode="auto">
              <a:xfrm>
                <a:off x="3300413" y="5083175"/>
                <a:ext cx="257175" cy="258763"/>
              </a:xfrm>
              <a:custGeom>
                <a:avLst/>
                <a:gdLst>
                  <a:gd name="T0" fmla="*/ 4 w 162"/>
                  <a:gd name="T1" fmla="*/ 0 h 163"/>
                  <a:gd name="T2" fmla="*/ 4 w 162"/>
                  <a:gd name="T3" fmla="*/ 0 h 163"/>
                  <a:gd name="T4" fmla="*/ 162 w 162"/>
                  <a:gd name="T5" fmla="*/ 0 h 163"/>
                  <a:gd name="T6" fmla="*/ 162 w 162"/>
                  <a:gd name="T7" fmla="*/ 0 h 163"/>
                  <a:gd name="T8" fmla="*/ 145 w 162"/>
                  <a:gd name="T9" fmla="*/ 140 h 163"/>
                  <a:gd name="T10" fmla="*/ 145 w 162"/>
                  <a:gd name="T11" fmla="*/ 140 h 163"/>
                  <a:gd name="T12" fmla="*/ 144 w 162"/>
                  <a:gd name="T13" fmla="*/ 144 h 163"/>
                  <a:gd name="T14" fmla="*/ 142 w 162"/>
                  <a:gd name="T15" fmla="*/ 148 h 163"/>
                  <a:gd name="T16" fmla="*/ 137 w 162"/>
                  <a:gd name="T17" fmla="*/ 155 h 163"/>
                  <a:gd name="T18" fmla="*/ 129 w 162"/>
                  <a:gd name="T19" fmla="*/ 160 h 163"/>
                  <a:gd name="T20" fmla="*/ 121 w 162"/>
                  <a:gd name="T21" fmla="*/ 163 h 163"/>
                  <a:gd name="T22" fmla="*/ 121 w 162"/>
                  <a:gd name="T23" fmla="*/ 163 h 163"/>
                  <a:gd name="T24" fmla="*/ 0 w 162"/>
                  <a:gd name="T25" fmla="*/ 122 h 163"/>
                  <a:gd name="T26" fmla="*/ 0 w 162"/>
                  <a:gd name="T27" fmla="*/ 122 h 163"/>
                  <a:gd name="T28" fmla="*/ 4 w 162"/>
                  <a:gd name="T29" fmla="*/ 0 h 163"/>
                  <a:gd name="T30" fmla="*/ 4 w 162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Freeform 63"/>
              <p:cNvSpPr>
                <a:spLocks/>
              </p:cNvSpPr>
              <p:nvPr/>
            </p:nvSpPr>
            <p:spPr bwMode="auto">
              <a:xfrm>
                <a:off x="3306763" y="5083175"/>
                <a:ext cx="250825" cy="258763"/>
              </a:xfrm>
              <a:custGeom>
                <a:avLst/>
                <a:gdLst>
                  <a:gd name="T0" fmla="*/ 4 w 158"/>
                  <a:gd name="T1" fmla="*/ 0 h 163"/>
                  <a:gd name="T2" fmla="*/ 4 w 158"/>
                  <a:gd name="T3" fmla="*/ 0 h 163"/>
                  <a:gd name="T4" fmla="*/ 158 w 158"/>
                  <a:gd name="T5" fmla="*/ 0 h 163"/>
                  <a:gd name="T6" fmla="*/ 158 w 158"/>
                  <a:gd name="T7" fmla="*/ 0 h 163"/>
                  <a:gd name="T8" fmla="*/ 141 w 158"/>
                  <a:gd name="T9" fmla="*/ 140 h 163"/>
                  <a:gd name="T10" fmla="*/ 141 w 158"/>
                  <a:gd name="T11" fmla="*/ 140 h 163"/>
                  <a:gd name="T12" fmla="*/ 140 w 158"/>
                  <a:gd name="T13" fmla="*/ 144 h 163"/>
                  <a:gd name="T14" fmla="*/ 138 w 158"/>
                  <a:gd name="T15" fmla="*/ 148 h 163"/>
                  <a:gd name="T16" fmla="*/ 133 w 158"/>
                  <a:gd name="T17" fmla="*/ 155 h 163"/>
                  <a:gd name="T18" fmla="*/ 125 w 158"/>
                  <a:gd name="T19" fmla="*/ 160 h 163"/>
                  <a:gd name="T20" fmla="*/ 118 w 158"/>
                  <a:gd name="T21" fmla="*/ 163 h 163"/>
                  <a:gd name="T22" fmla="*/ 118 w 158"/>
                  <a:gd name="T23" fmla="*/ 163 h 163"/>
                  <a:gd name="T24" fmla="*/ 0 w 158"/>
                  <a:gd name="T25" fmla="*/ 121 h 163"/>
                  <a:gd name="T26" fmla="*/ 0 w 158"/>
                  <a:gd name="T27" fmla="*/ 121 h 163"/>
                  <a:gd name="T28" fmla="*/ 4 w 158"/>
                  <a:gd name="T29" fmla="*/ 0 h 163"/>
                  <a:gd name="T30" fmla="*/ 4 w 158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Freeform 64"/>
              <p:cNvSpPr>
                <a:spLocks/>
              </p:cNvSpPr>
              <p:nvPr/>
            </p:nvSpPr>
            <p:spPr bwMode="auto">
              <a:xfrm>
                <a:off x="3313113" y="5083175"/>
                <a:ext cx="244475" cy="258763"/>
              </a:xfrm>
              <a:custGeom>
                <a:avLst/>
                <a:gdLst>
                  <a:gd name="T0" fmla="*/ 4 w 154"/>
                  <a:gd name="T1" fmla="*/ 0 h 163"/>
                  <a:gd name="T2" fmla="*/ 4 w 154"/>
                  <a:gd name="T3" fmla="*/ 0 h 163"/>
                  <a:gd name="T4" fmla="*/ 154 w 154"/>
                  <a:gd name="T5" fmla="*/ 0 h 163"/>
                  <a:gd name="T6" fmla="*/ 154 w 154"/>
                  <a:gd name="T7" fmla="*/ 0 h 163"/>
                  <a:gd name="T8" fmla="*/ 137 w 154"/>
                  <a:gd name="T9" fmla="*/ 140 h 163"/>
                  <a:gd name="T10" fmla="*/ 137 w 154"/>
                  <a:gd name="T11" fmla="*/ 140 h 163"/>
                  <a:gd name="T12" fmla="*/ 136 w 154"/>
                  <a:gd name="T13" fmla="*/ 144 h 163"/>
                  <a:gd name="T14" fmla="*/ 134 w 154"/>
                  <a:gd name="T15" fmla="*/ 148 h 163"/>
                  <a:gd name="T16" fmla="*/ 129 w 154"/>
                  <a:gd name="T17" fmla="*/ 155 h 163"/>
                  <a:gd name="T18" fmla="*/ 122 w 154"/>
                  <a:gd name="T19" fmla="*/ 160 h 163"/>
                  <a:gd name="T20" fmla="*/ 114 w 154"/>
                  <a:gd name="T21" fmla="*/ 163 h 163"/>
                  <a:gd name="T22" fmla="*/ 114 w 154"/>
                  <a:gd name="T23" fmla="*/ 163 h 163"/>
                  <a:gd name="T24" fmla="*/ 0 w 154"/>
                  <a:gd name="T25" fmla="*/ 119 h 163"/>
                  <a:gd name="T26" fmla="*/ 0 w 154"/>
                  <a:gd name="T27" fmla="*/ 119 h 163"/>
                  <a:gd name="T28" fmla="*/ 4 w 154"/>
                  <a:gd name="T29" fmla="*/ 0 h 163"/>
                  <a:gd name="T30" fmla="*/ 4 w 154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Freeform 65"/>
              <p:cNvSpPr>
                <a:spLocks/>
              </p:cNvSpPr>
              <p:nvPr/>
            </p:nvSpPr>
            <p:spPr bwMode="auto">
              <a:xfrm>
                <a:off x="3317876" y="5083175"/>
                <a:ext cx="239713" cy="258763"/>
              </a:xfrm>
              <a:custGeom>
                <a:avLst/>
                <a:gdLst>
                  <a:gd name="T0" fmla="*/ 4 w 151"/>
                  <a:gd name="T1" fmla="*/ 0 h 163"/>
                  <a:gd name="T2" fmla="*/ 4 w 151"/>
                  <a:gd name="T3" fmla="*/ 0 h 163"/>
                  <a:gd name="T4" fmla="*/ 151 w 151"/>
                  <a:gd name="T5" fmla="*/ 0 h 163"/>
                  <a:gd name="T6" fmla="*/ 151 w 151"/>
                  <a:gd name="T7" fmla="*/ 0 h 163"/>
                  <a:gd name="T8" fmla="*/ 134 w 151"/>
                  <a:gd name="T9" fmla="*/ 140 h 163"/>
                  <a:gd name="T10" fmla="*/ 134 w 151"/>
                  <a:gd name="T11" fmla="*/ 140 h 163"/>
                  <a:gd name="T12" fmla="*/ 133 w 151"/>
                  <a:gd name="T13" fmla="*/ 144 h 163"/>
                  <a:gd name="T14" fmla="*/ 131 w 151"/>
                  <a:gd name="T15" fmla="*/ 148 h 163"/>
                  <a:gd name="T16" fmla="*/ 126 w 151"/>
                  <a:gd name="T17" fmla="*/ 155 h 163"/>
                  <a:gd name="T18" fmla="*/ 119 w 151"/>
                  <a:gd name="T19" fmla="*/ 160 h 163"/>
                  <a:gd name="T20" fmla="*/ 111 w 151"/>
                  <a:gd name="T21" fmla="*/ 163 h 163"/>
                  <a:gd name="T22" fmla="*/ 111 w 151"/>
                  <a:gd name="T23" fmla="*/ 163 h 163"/>
                  <a:gd name="T24" fmla="*/ 0 w 151"/>
                  <a:gd name="T25" fmla="*/ 119 h 163"/>
                  <a:gd name="T26" fmla="*/ 0 w 151"/>
                  <a:gd name="T27" fmla="*/ 119 h 163"/>
                  <a:gd name="T28" fmla="*/ 4 w 151"/>
                  <a:gd name="T29" fmla="*/ 0 h 163"/>
                  <a:gd name="T30" fmla="*/ 4 w 151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Freeform 66"/>
              <p:cNvSpPr>
                <a:spLocks/>
              </p:cNvSpPr>
              <p:nvPr/>
            </p:nvSpPr>
            <p:spPr bwMode="auto">
              <a:xfrm>
                <a:off x="3324226" y="5083175"/>
                <a:ext cx="233363" cy="258763"/>
              </a:xfrm>
              <a:custGeom>
                <a:avLst/>
                <a:gdLst>
                  <a:gd name="T0" fmla="*/ 4 w 147"/>
                  <a:gd name="T1" fmla="*/ 0 h 163"/>
                  <a:gd name="T2" fmla="*/ 4 w 147"/>
                  <a:gd name="T3" fmla="*/ 0 h 163"/>
                  <a:gd name="T4" fmla="*/ 147 w 147"/>
                  <a:gd name="T5" fmla="*/ 0 h 163"/>
                  <a:gd name="T6" fmla="*/ 147 w 147"/>
                  <a:gd name="T7" fmla="*/ 0 h 163"/>
                  <a:gd name="T8" fmla="*/ 130 w 147"/>
                  <a:gd name="T9" fmla="*/ 140 h 163"/>
                  <a:gd name="T10" fmla="*/ 130 w 147"/>
                  <a:gd name="T11" fmla="*/ 140 h 163"/>
                  <a:gd name="T12" fmla="*/ 129 w 147"/>
                  <a:gd name="T13" fmla="*/ 144 h 163"/>
                  <a:gd name="T14" fmla="*/ 127 w 147"/>
                  <a:gd name="T15" fmla="*/ 148 h 163"/>
                  <a:gd name="T16" fmla="*/ 122 w 147"/>
                  <a:gd name="T17" fmla="*/ 155 h 163"/>
                  <a:gd name="T18" fmla="*/ 115 w 147"/>
                  <a:gd name="T19" fmla="*/ 159 h 163"/>
                  <a:gd name="T20" fmla="*/ 107 w 147"/>
                  <a:gd name="T21" fmla="*/ 163 h 163"/>
                  <a:gd name="T22" fmla="*/ 107 w 147"/>
                  <a:gd name="T23" fmla="*/ 163 h 163"/>
                  <a:gd name="T24" fmla="*/ 0 w 147"/>
                  <a:gd name="T25" fmla="*/ 118 h 163"/>
                  <a:gd name="T26" fmla="*/ 0 w 147"/>
                  <a:gd name="T27" fmla="*/ 118 h 163"/>
                  <a:gd name="T28" fmla="*/ 4 w 147"/>
                  <a:gd name="T29" fmla="*/ 0 h 163"/>
                  <a:gd name="T30" fmla="*/ 4 w 147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0B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Freeform 67"/>
              <p:cNvSpPr>
                <a:spLocks/>
              </p:cNvSpPr>
              <p:nvPr/>
            </p:nvSpPr>
            <p:spPr bwMode="auto">
              <a:xfrm>
                <a:off x="3330576" y="5083175"/>
                <a:ext cx="227013" cy="258763"/>
              </a:xfrm>
              <a:custGeom>
                <a:avLst/>
                <a:gdLst>
                  <a:gd name="T0" fmla="*/ 4 w 143"/>
                  <a:gd name="T1" fmla="*/ 0 h 163"/>
                  <a:gd name="T2" fmla="*/ 4 w 143"/>
                  <a:gd name="T3" fmla="*/ 0 h 163"/>
                  <a:gd name="T4" fmla="*/ 143 w 143"/>
                  <a:gd name="T5" fmla="*/ 0 h 163"/>
                  <a:gd name="T6" fmla="*/ 143 w 143"/>
                  <a:gd name="T7" fmla="*/ 0 h 163"/>
                  <a:gd name="T8" fmla="*/ 126 w 143"/>
                  <a:gd name="T9" fmla="*/ 140 h 163"/>
                  <a:gd name="T10" fmla="*/ 126 w 143"/>
                  <a:gd name="T11" fmla="*/ 140 h 163"/>
                  <a:gd name="T12" fmla="*/ 125 w 143"/>
                  <a:gd name="T13" fmla="*/ 144 h 163"/>
                  <a:gd name="T14" fmla="*/ 123 w 143"/>
                  <a:gd name="T15" fmla="*/ 148 h 163"/>
                  <a:gd name="T16" fmla="*/ 118 w 143"/>
                  <a:gd name="T17" fmla="*/ 155 h 163"/>
                  <a:gd name="T18" fmla="*/ 111 w 143"/>
                  <a:gd name="T19" fmla="*/ 159 h 163"/>
                  <a:gd name="T20" fmla="*/ 104 w 143"/>
                  <a:gd name="T21" fmla="*/ 163 h 163"/>
                  <a:gd name="T22" fmla="*/ 104 w 143"/>
                  <a:gd name="T23" fmla="*/ 163 h 163"/>
                  <a:gd name="T24" fmla="*/ 0 w 143"/>
                  <a:gd name="T25" fmla="*/ 117 h 163"/>
                  <a:gd name="T26" fmla="*/ 0 w 143"/>
                  <a:gd name="T27" fmla="*/ 117 h 163"/>
                  <a:gd name="T28" fmla="*/ 4 w 143"/>
                  <a:gd name="T29" fmla="*/ 0 h 163"/>
                  <a:gd name="T30" fmla="*/ 4 w 143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Freeform 68"/>
              <p:cNvSpPr>
                <a:spLocks/>
              </p:cNvSpPr>
              <p:nvPr/>
            </p:nvSpPr>
            <p:spPr bwMode="auto">
              <a:xfrm>
                <a:off x="3336926" y="5083175"/>
                <a:ext cx="220663" cy="255588"/>
              </a:xfrm>
              <a:custGeom>
                <a:avLst/>
                <a:gdLst>
                  <a:gd name="T0" fmla="*/ 4 w 139"/>
                  <a:gd name="T1" fmla="*/ 0 h 161"/>
                  <a:gd name="T2" fmla="*/ 4 w 139"/>
                  <a:gd name="T3" fmla="*/ 0 h 161"/>
                  <a:gd name="T4" fmla="*/ 139 w 139"/>
                  <a:gd name="T5" fmla="*/ 0 h 161"/>
                  <a:gd name="T6" fmla="*/ 139 w 139"/>
                  <a:gd name="T7" fmla="*/ 0 h 161"/>
                  <a:gd name="T8" fmla="*/ 122 w 139"/>
                  <a:gd name="T9" fmla="*/ 140 h 161"/>
                  <a:gd name="T10" fmla="*/ 122 w 139"/>
                  <a:gd name="T11" fmla="*/ 140 h 161"/>
                  <a:gd name="T12" fmla="*/ 121 w 139"/>
                  <a:gd name="T13" fmla="*/ 144 h 161"/>
                  <a:gd name="T14" fmla="*/ 119 w 139"/>
                  <a:gd name="T15" fmla="*/ 148 h 161"/>
                  <a:gd name="T16" fmla="*/ 114 w 139"/>
                  <a:gd name="T17" fmla="*/ 155 h 161"/>
                  <a:gd name="T18" fmla="*/ 107 w 139"/>
                  <a:gd name="T19" fmla="*/ 159 h 161"/>
                  <a:gd name="T20" fmla="*/ 100 w 139"/>
                  <a:gd name="T21" fmla="*/ 161 h 161"/>
                  <a:gd name="T22" fmla="*/ 100 w 139"/>
                  <a:gd name="T23" fmla="*/ 161 h 161"/>
                  <a:gd name="T24" fmla="*/ 0 w 139"/>
                  <a:gd name="T25" fmla="*/ 115 h 161"/>
                  <a:gd name="T26" fmla="*/ 0 w 139"/>
                  <a:gd name="T27" fmla="*/ 115 h 161"/>
                  <a:gd name="T28" fmla="*/ 4 w 139"/>
                  <a:gd name="T29" fmla="*/ 0 h 161"/>
                  <a:gd name="T30" fmla="*/ 4 w 139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Freeform 69"/>
              <p:cNvSpPr>
                <a:spLocks/>
              </p:cNvSpPr>
              <p:nvPr/>
            </p:nvSpPr>
            <p:spPr bwMode="auto">
              <a:xfrm>
                <a:off x="3343276" y="5083175"/>
                <a:ext cx="214313" cy="255588"/>
              </a:xfrm>
              <a:custGeom>
                <a:avLst/>
                <a:gdLst>
                  <a:gd name="T0" fmla="*/ 4 w 135"/>
                  <a:gd name="T1" fmla="*/ 0 h 161"/>
                  <a:gd name="T2" fmla="*/ 4 w 135"/>
                  <a:gd name="T3" fmla="*/ 0 h 161"/>
                  <a:gd name="T4" fmla="*/ 135 w 135"/>
                  <a:gd name="T5" fmla="*/ 0 h 161"/>
                  <a:gd name="T6" fmla="*/ 135 w 135"/>
                  <a:gd name="T7" fmla="*/ 0 h 161"/>
                  <a:gd name="T8" fmla="*/ 118 w 135"/>
                  <a:gd name="T9" fmla="*/ 140 h 161"/>
                  <a:gd name="T10" fmla="*/ 118 w 135"/>
                  <a:gd name="T11" fmla="*/ 140 h 161"/>
                  <a:gd name="T12" fmla="*/ 117 w 135"/>
                  <a:gd name="T13" fmla="*/ 144 h 161"/>
                  <a:gd name="T14" fmla="*/ 115 w 135"/>
                  <a:gd name="T15" fmla="*/ 148 h 161"/>
                  <a:gd name="T16" fmla="*/ 110 w 135"/>
                  <a:gd name="T17" fmla="*/ 155 h 161"/>
                  <a:gd name="T18" fmla="*/ 103 w 135"/>
                  <a:gd name="T19" fmla="*/ 159 h 161"/>
                  <a:gd name="T20" fmla="*/ 96 w 135"/>
                  <a:gd name="T21" fmla="*/ 161 h 161"/>
                  <a:gd name="T22" fmla="*/ 96 w 135"/>
                  <a:gd name="T23" fmla="*/ 161 h 161"/>
                  <a:gd name="T24" fmla="*/ 0 w 135"/>
                  <a:gd name="T25" fmla="*/ 114 h 161"/>
                  <a:gd name="T26" fmla="*/ 0 w 135"/>
                  <a:gd name="T27" fmla="*/ 114 h 161"/>
                  <a:gd name="T28" fmla="*/ 4 w 135"/>
                  <a:gd name="T29" fmla="*/ 0 h 161"/>
                  <a:gd name="T30" fmla="*/ 4 w 135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2B2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Freeform 70"/>
              <p:cNvSpPr>
                <a:spLocks/>
              </p:cNvSpPr>
              <p:nvPr/>
            </p:nvSpPr>
            <p:spPr bwMode="auto">
              <a:xfrm>
                <a:off x="3348038" y="5083175"/>
                <a:ext cx="209550" cy="255588"/>
              </a:xfrm>
              <a:custGeom>
                <a:avLst/>
                <a:gdLst>
                  <a:gd name="T0" fmla="*/ 5 w 132"/>
                  <a:gd name="T1" fmla="*/ 0 h 161"/>
                  <a:gd name="T2" fmla="*/ 5 w 132"/>
                  <a:gd name="T3" fmla="*/ 0 h 161"/>
                  <a:gd name="T4" fmla="*/ 132 w 132"/>
                  <a:gd name="T5" fmla="*/ 0 h 161"/>
                  <a:gd name="T6" fmla="*/ 132 w 132"/>
                  <a:gd name="T7" fmla="*/ 0 h 161"/>
                  <a:gd name="T8" fmla="*/ 115 w 132"/>
                  <a:gd name="T9" fmla="*/ 140 h 161"/>
                  <a:gd name="T10" fmla="*/ 115 w 132"/>
                  <a:gd name="T11" fmla="*/ 140 h 161"/>
                  <a:gd name="T12" fmla="*/ 114 w 132"/>
                  <a:gd name="T13" fmla="*/ 144 h 161"/>
                  <a:gd name="T14" fmla="*/ 112 w 132"/>
                  <a:gd name="T15" fmla="*/ 148 h 161"/>
                  <a:gd name="T16" fmla="*/ 108 w 132"/>
                  <a:gd name="T17" fmla="*/ 153 h 161"/>
                  <a:gd name="T18" fmla="*/ 101 w 132"/>
                  <a:gd name="T19" fmla="*/ 159 h 161"/>
                  <a:gd name="T20" fmla="*/ 95 w 132"/>
                  <a:gd name="T21" fmla="*/ 161 h 161"/>
                  <a:gd name="T22" fmla="*/ 95 w 132"/>
                  <a:gd name="T23" fmla="*/ 161 h 161"/>
                  <a:gd name="T24" fmla="*/ 0 w 132"/>
                  <a:gd name="T25" fmla="*/ 113 h 161"/>
                  <a:gd name="T26" fmla="*/ 0 w 132"/>
                  <a:gd name="T27" fmla="*/ 113 h 161"/>
                  <a:gd name="T28" fmla="*/ 5 w 132"/>
                  <a:gd name="T29" fmla="*/ 0 h 161"/>
                  <a:gd name="T30" fmla="*/ 5 w 132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2B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Freeform 71"/>
              <p:cNvSpPr>
                <a:spLocks/>
              </p:cNvSpPr>
              <p:nvPr/>
            </p:nvSpPr>
            <p:spPr bwMode="auto">
              <a:xfrm>
                <a:off x="3354388" y="5083175"/>
                <a:ext cx="203200" cy="255588"/>
              </a:xfrm>
              <a:custGeom>
                <a:avLst/>
                <a:gdLst>
                  <a:gd name="T0" fmla="*/ 4 w 128"/>
                  <a:gd name="T1" fmla="*/ 0 h 161"/>
                  <a:gd name="T2" fmla="*/ 4 w 128"/>
                  <a:gd name="T3" fmla="*/ 0 h 161"/>
                  <a:gd name="T4" fmla="*/ 128 w 128"/>
                  <a:gd name="T5" fmla="*/ 0 h 161"/>
                  <a:gd name="T6" fmla="*/ 128 w 128"/>
                  <a:gd name="T7" fmla="*/ 0 h 161"/>
                  <a:gd name="T8" fmla="*/ 111 w 128"/>
                  <a:gd name="T9" fmla="*/ 140 h 161"/>
                  <a:gd name="T10" fmla="*/ 111 w 128"/>
                  <a:gd name="T11" fmla="*/ 140 h 161"/>
                  <a:gd name="T12" fmla="*/ 111 w 128"/>
                  <a:gd name="T13" fmla="*/ 144 h 161"/>
                  <a:gd name="T14" fmla="*/ 108 w 128"/>
                  <a:gd name="T15" fmla="*/ 148 h 161"/>
                  <a:gd name="T16" fmla="*/ 104 w 128"/>
                  <a:gd name="T17" fmla="*/ 153 h 161"/>
                  <a:gd name="T18" fmla="*/ 97 w 128"/>
                  <a:gd name="T19" fmla="*/ 159 h 161"/>
                  <a:gd name="T20" fmla="*/ 91 w 128"/>
                  <a:gd name="T21" fmla="*/ 161 h 161"/>
                  <a:gd name="T22" fmla="*/ 91 w 128"/>
                  <a:gd name="T23" fmla="*/ 161 h 161"/>
                  <a:gd name="T24" fmla="*/ 0 w 128"/>
                  <a:gd name="T25" fmla="*/ 113 h 161"/>
                  <a:gd name="T26" fmla="*/ 0 w 128"/>
                  <a:gd name="T27" fmla="*/ 113 h 161"/>
                  <a:gd name="T28" fmla="*/ 4 w 128"/>
                  <a:gd name="T29" fmla="*/ 0 h 161"/>
                  <a:gd name="T30" fmla="*/ 4 w 128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3B3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Freeform 72"/>
              <p:cNvSpPr>
                <a:spLocks/>
              </p:cNvSpPr>
              <p:nvPr/>
            </p:nvSpPr>
            <p:spPr bwMode="auto">
              <a:xfrm>
                <a:off x="3360738" y="5083175"/>
                <a:ext cx="196850" cy="255588"/>
              </a:xfrm>
              <a:custGeom>
                <a:avLst/>
                <a:gdLst>
                  <a:gd name="T0" fmla="*/ 4 w 124"/>
                  <a:gd name="T1" fmla="*/ 0 h 161"/>
                  <a:gd name="T2" fmla="*/ 4 w 124"/>
                  <a:gd name="T3" fmla="*/ 0 h 161"/>
                  <a:gd name="T4" fmla="*/ 124 w 124"/>
                  <a:gd name="T5" fmla="*/ 0 h 161"/>
                  <a:gd name="T6" fmla="*/ 124 w 124"/>
                  <a:gd name="T7" fmla="*/ 0 h 161"/>
                  <a:gd name="T8" fmla="*/ 107 w 124"/>
                  <a:gd name="T9" fmla="*/ 140 h 161"/>
                  <a:gd name="T10" fmla="*/ 107 w 124"/>
                  <a:gd name="T11" fmla="*/ 140 h 161"/>
                  <a:gd name="T12" fmla="*/ 104 w 124"/>
                  <a:gd name="T13" fmla="*/ 148 h 161"/>
                  <a:gd name="T14" fmla="*/ 100 w 124"/>
                  <a:gd name="T15" fmla="*/ 153 h 161"/>
                  <a:gd name="T16" fmla="*/ 93 w 124"/>
                  <a:gd name="T17" fmla="*/ 159 h 161"/>
                  <a:gd name="T18" fmla="*/ 87 w 124"/>
                  <a:gd name="T19" fmla="*/ 161 h 161"/>
                  <a:gd name="T20" fmla="*/ 87 w 124"/>
                  <a:gd name="T21" fmla="*/ 161 h 161"/>
                  <a:gd name="T22" fmla="*/ 0 w 124"/>
                  <a:gd name="T23" fmla="*/ 111 h 161"/>
                  <a:gd name="T24" fmla="*/ 0 w 124"/>
                  <a:gd name="T25" fmla="*/ 111 h 161"/>
                  <a:gd name="T26" fmla="*/ 4 w 124"/>
                  <a:gd name="T27" fmla="*/ 0 h 161"/>
                  <a:gd name="T28" fmla="*/ 4 w 124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Freeform 73"/>
              <p:cNvSpPr>
                <a:spLocks/>
              </p:cNvSpPr>
              <p:nvPr/>
            </p:nvSpPr>
            <p:spPr bwMode="auto">
              <a:xfrm>
                <a:off x="3367088" y="5083175"/>
                <a:ext cx="190500" cy="255588"/>
              </a:xfrm>
              <a:custGeom>
                <a:avLst/>
                <a:gdLst>
                  <a:gd name="T0" fmla="*/ 4 w 120"/>
                  <a:gd name="T1" fmla="*/ 0 h 161"/>
                  <a:gd name="T2" fmla="*/ 4 w 120"/>
                  <a:gd name="T3" fmla="*/ 0 h 161"/>
                  <a:gd name="T4" fmla="*/ 120 w 120"/>
                  <a:gd name="T5" fmla="*/ 0 h 161"/>
                  <a:gd name="T6" fmla="*/ 120 w 120"/>
                  <a:gd name="T7" fmla="*/ 0 h 161"/>
                  <a:gd name="T8" fmla="*/ 103 w 120"/>
                  <a:gd name="T9" fmla="*/ 140 h 161"/>
                  <a:gd name="T10" fmla="*/ 103 w 120"/>
                  <a:gd name="T11" fmla="*/ 140 h 161"/>
                  <a:gd name="T12" fmla="*/ 100 w 120"/>
                  <a:gd name="T13" fmla="*/ 148 h 161"/>
                  <a:gd name="T14" fmla="*/ 96 w 120"/>
                  <a:gd name="T15" fmla="*/ 153 h 161"/>
                  <a:gd name="T16" fmla="*/ 89 w 120"/>
                  <a:gd name="T17" fmla="*/ 159 h 161"/>
                  <a:gd name="T18" fmla="*/ 83 w 120"/>
                  <a:gd name="T19" fmla="*/ 161 h 161"/>
                  <a:gd name="T20" fmla="*/ 83 w 120"/>
                  <a:gd name="T21" fmla="*/ 161 h 161"/>
                  <a:gd name="T22" fmla="*/ 0 w 120"/>
                  <a:gd name="T23" fmla="*/ 110 h 161"/>
                  <a:gd name="T24" fmla="*/ 0 w 120"/>
                  <a:gd name="T25" fmla="*/ 110 h 161"/>
                  <a:gd name="T26" fmla="*/ 4 w 120"/>
                  <a:gd name="T27" fmla="*/ 0 h 161"/>
                  <a:gd name="T28" fmla="*/ 4 w 120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Freeform 74"/>
              <p:cNvSpPr>
                <a:spLocks/>
              </p:cNvSpPr>
              <p:nvPr/>
            </p:nvSpPr>
            <p:spPr bwMode="auto">
              <a:xfrm>
                <a:off x="3371851" y="5083175"/>
                <a:ext cx="185738" cy="255588"/>
              </a:xfrm>
              <a:custGeom>
                <a:avLst/>
                <a:gdLst>
                  <a:gd name="T0" fmla="*/ 5 w 117"/>
                  <a:gd name="T1" fmla="*/ 0 h 161"/>
                  <a:gd name="T2" fmla="*/ 5 w 117"/>
                  <a:gd name="T3" fmla="*/ 0 h 161"/>
                  <a:gd name="T4" fmla="*/ 117 w 117"/>
                  <a:gd name="T5" fmla="*/ 0 h 161"/>
                  <a:gd name="T6" fmla="*/ 117 w 117"/>
                  <a:gd name="T7" fmla="*/ 0 h 161"/>
                  <a:gd name="T8" fmla="*/ 100 w 117"/>
                  <a:gd name="T9" fmla="*/ 140 h 161"/>
                  <a:gd name="T10" fmla="*/ 100 w 117"/>
                  <a:gd name="T11" fmla="*/ 140 h 161"/>
                  <a:gd name="T12" fmla="*/ 97 w 117"/>
                  <a:gd name="T13" fmla="*/ 148 h 161"/>
                  <a:gd name="T14" fmla="*/ 93 w 117"/>
                  <a:gd name="T15" fmla="*/ 153 h 161"/>
                  <a:gd name="T16" fmla="*/ 86 w 117"/>
                  <a:gd name="T17" fmla="*/ 157 h 161"/>
                  <a:gd name="T18" fmla="*/ 81 w 117"/>
                  <a:gd name="T19" fmla="*/ 161 h 161"/>
                  <a:gd name="T20" fmla="*/ 81 w 117"/>
                  <a:gd name="T21" fmla="*/ 161 h 161"/>
                  <a:gd name="T22" fmla="*/ 0 w 117"/>
                  <a:gd name="T23" fmla="*/ 109 h 161"/>
                  <a:gd name="T24" fmla="*/ 0 w 117"/>
                  <a:gd name="T25" fmla="*/ 109 h 161"/>
                  <a:gd name="T26" fmla="*/ 5 w 117"/>
                  <a:gd name="T27" fmla="*/ 0 h 161"/>
                  <a:gd name="T28" fmla="*/ 5 w 117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5B5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Freeform 75"/>
              <p:cNvSpPr>
                <a:spLocks/>
              </p:cNvSpPr>
              <p:nvPr/>
            </p:nvSpPr>
            <p:spPr bwMode="auto">
              <a:xfrm>
                <a:off x="3378201" y="5083175"/>
                <a:ext cx="179388" cy="255588"/>
              </a:xfrm>
              <a:custGeom>
                <a:avLst/>
                <a:gdLst>
                  <a:gd name="T0" fmla="*/ 5 w 113"/>
                  <a:gd name="T1" fmla="*/ 0 h 161"/>
                  <a:gd name="T2" fmla="*/ 5 w 113"/>
                  <a:gd name="T3" fmla="*/ 0 h 161"/>
                  <a:gd name="T4" fmla="*/ 113 w 113"/>
                  <a:gd name="T5" fmla="*/ 0 h 161"/>
                  <a:gd name="T6" fmla="*/ 113 w 113"/>
                  <a:gd name="T7" fmla="*/ 0 h 161"/>
                  <a:gd name="T8" fmla="*/ 96 w 113"/>
                  <a:gd name="T9" fmla="*/ 140 h 161"/>
                  <a:gd name="T10" fmla="*/ 96 w 113"/>
                  <a:gd name="T11" fmla="*/ 140 h 161"/>
                  <a:gd name="T12" fmla="*/ 93 w 113"/>
                  <a:gd name="T13" fmla="*/ 147 h 161"/>
                  <a:gd name="T14" fmla="*/ 89 w 113"/>
                  <a:gd name="T15" fmla="*/ 153 h 161"/>
                  <a:gd name="T16" fmla="*/ 84 w 113"/>
                  <a:gd name="T17" fmla="*/ 157 h 161"/>
                  <a:gd name="T18" fmla="*/ 77 w 113"/>
                  <a:gd name="T19" fmla="*/ 161 h 161"/>
                  <a:gd name="T20" fmla="*/ 77 w 113"/>
                  <a:gd name="T21" fmla="*/ 161 h 161"/>
                  <a:gd name="T22" fmla="*/ 0 w 113"/>
                  <a:gd name="T23" fmla="*/ 107 h 161"/>
                  <a:gd name="T24" fmla="*/ 0 w 113"/>
                  <a:gd name="T25" fmla="*/ 107 h 161"/>
                  <a:gd name="T26" fmla="*/ 5 w 113"/>
                  <a:gd name="T27" fmla="*/ 0 h 161"/>
                  <a:gd name="T28" fmla="*/ 5 w 113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Freeform 76"/>
              <p:cNvSpPr>
                <a:spLocks/>
              </p:cNvSpPr>
              <p:nvPr/>
            </p:nvSpPr>
            <p:spPr bwMode="auto">
              <a:xfrm>
                <a:off x="3384551" y="5083175"/>
                <a:ext cx="173038" cy="255588"/>
              </a:xfrm>
              <a:custGeom>
                <a:avLst/>
                <a:gdLst>
                  <a:gd name="T0" fmla="*/ 5 w 109"/>
                  <a:gd name="T1" fmla="*/ 0 h 161"/>
                  <a:gd name="T2" fmla="*/ 5 w 109"/>
                  <a:gd name="T3" fmla="*/ 0 h 161"/>
                  <a:gd name="T4" fmla="*/ 109 w 109"/>
                  <a:gd name="T5" fmla="*/ 0 h 161"/>
                  <a:gd name="T6" fmla="*/ 109 w 109"/>
                  <a:gd name="T7" fmla="*/ 0 h 161"/>
                  <a:gd name="T8" fmla="*/ 92 w 109"/>
                  <a:gd name="T9" fmla="*/ 140 h 161"/>
                  <a:gd name="T10" fmla="*/ 92 w 109"/>
                  <a:gd name="T11" fmla="*/ 140 h 161"/>
                  <a:gd name="T12" fmla="*/ 89 w 109"/>
                  <a:gd name="T13" fmla="*/ 147 h 161"/>
                  <a:gd name="T14" fmla="*/ 85 w 109"/>
                  <a:gd name="T15" fmla="*/ 153 h 161"/>
                  <a:gd name="T16" fmla="*/ 80 w 109"/>
                  <a:gd name="T17" fmla="*/ 157 h 161"/>
                  <a:gd name="T18" fmla="*/ 73 w 109"/>
                  <a:gd name="T19" fmla="*/ 161 h 161"/>
                  <a:gd name="T20" fmla="*/ 73 w 109"/>
                  <a:gd name="T21" fmla="*/ 161 h 161"/>
                  <a:gd name="T22" fmla="*/ 0 w 109"/>
                  <a:gd name="T23" fmla="*/ 106 h 161"/>
                  <a:gd name="T24" fmla="*/ 0 w 109"/>
                  <a:gd name="T25" fmla="*/ 106 h 161"/>
                  <a:gd name="T26" fmla="*/ 5 w 109"/>
                  <a:gd name="T27" fmla="*/ 0 h 161"/>
                  <a:gd name="T28" fmla="*/ 5 w 109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Freeform 77"/>
              <p:cNvSpPr>
                <a:spLocks/>
              </p:cNvSpPr>
              <p:nvPr/>
            </p:nvSpPr>
            <p:spPr bwMode="auto">
              <a:xfrm>
                <a:off x="3390901" y="5083175"/>
                <a:ext cx="166688" cy="254000"/>
              </a:xfrm>
              <a:custGeom>
                <a:avLst/>
                <a:gdLst>
                  <a:gd name="T0" fmla="*/ 5 w 105"/>
                  <a:gd name="T1" fmla="*/ 0 h 160"/>
                  <a:gd name="T2" fmla="*/ 5 w 105"/>
                  <a:gd name="T3" fmla="*/ 0 h 160"/>
                  <a:gd name="T4" fmla="*/ 105 w 105"/>
                  <a:gd name="T5" fmla="*/ 0 h 160"/>
                  <a:gd name="T6" fmla="*/ 105 w 105"/>
                  <a:gd name="T7" fmla="*/ 0 h 160"/>
                  <a:gd name="T8" fmla="*/ 88 w 105"/>
                  <a:gd name="T9" fmla="*/ 140 h 160"/>
                  <a:gd name="T10" fmla="*/ 88 w 105"/>
                  <a:gd name="T11" fmla="*/ 140 h 160"/>
                  <a:gd name="T12" fmla="*/ 87 w 105"/>
                  <a:gd name="T13" fmla="*/ 147 h 160"/>
                  <a:gd name="T14" fmla="*/ 81 w 105"/>
                  <a:gd name="T15" fmla="*/ 153 h 160"/>
                  <a:gd name="T16" fmla="*/ 76 w 105"/>
                  <a:gd name="T17" fmla="*/ 157 h 160"/>
                  <a:gd name="T18" fmla="*/ 69 w 105"/>
                  <a:gd name="T19" fmla="*/ 160 h 160"/>
                  <a:gd name="T20" fmla="*/ 69 w 105"/>
                  <a:gd name="T21" fmla="*/ 160 h 160"/>
                  <a:gd name="T22" fmla="*/ 0 w 105"/>
                  <a:gd name="T23" fmla="*/ 106 h 160"/>
                  <a:gd name="T24" fmla="*/ 0 w 105"/>
                  <a:gd name="T25" fmla="*/ 106 h 160"/>
                  <a:gd name="T26" fmla="*/ 5 w 105"/>
                  <a:gd name="T27" fmla="*/ 0 h 160"/>
                  <a:gd name="T28" fmla="*/ 5 w 105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Freeform 78"/>
              <p:cNvSpPr>
                <a:spLocks/>
              </p:cNvSpPr>
              <p:nvPr/>
            </p:nvSpPr>
            <p:spPr bwMode="auto">
              <a:xfrm>
                <a:off x="3395663" y="5083175"/>
                <a:ext cx="161925" cy="254000"/>
              </a:xfrm>
              <a:custGeom>
                <a:avLst/>
                <a:gdLst>
                  <a:gd name="T0" fmla="*/ 5 w 102"/>
                  <a:gd name="T1" fmla="*/ 0 h 160"/>
                  <a:gd name="T2" fmla="*/ 5 w 102"/>
                  <a:gd name="T3" fmla="*/ 0 h 160"/>
                  <a:gd name="T4" fmla="*/ 102 w 102"/>
                  <a:gd name="T5" fmla="*/ 0 h 160"/>
                  <a:gd name="T6" fmla="*/ 102 w 102"/>
                  <a:gd name="T7" fmla="*/ 0 h 160"/>
                  <a:gd name="T8" fmla="*/ 85 w 102"/>
                  <a:gd name="T9" fmla="*/ 140 h 160"/>
                  <a:gd name="T10" fmla="*/ 85 w 102"/>
                  <a:gd name="T11" fmla="*/ 140 h 160"/>
                  <a:gd name="T12" fmla="*/ 84 w 102"/>
                  <a:gd name="T13" fmla="*/ 147 h 160"/>
                  <a:gd name="T14" fmla="*/ 78 w 102"/>
                  <a:gd name="T15" fmla="*/ 153 h 160"/>
                  <a:gd name="T16" fmla="*/ 73 w 102"/>
                  <a:gd name="T17" fmla="*/ 157 h 160"/>
                  <a:gd name="T18" fmla="*/ 67 w 102"/>
                  <a:gd name="T19" fmla="*/ 160 h 160"/>
                  <a:gd name="T20" fmla="*/ 67 w 102"/>
                  <a:gd name="T21" fmla="*/ 160 h 160"/>
                  <a:gd name="T22" fmla="*/ 0 w 102"/>
                  <a:gd name="T23" fmla="*/ 105 h 160"/>
                  <a:gd name="T24" fmla="*/ 0 w 102"/>
                  <a:gd name="T25" fmla="*/ 105 h 160"/>
                  <a:gd name="T26" fmla="*/ 5 w 102"/>
                  <a:gd name="T27" fmla="*/ 0 h 160"/>
                  <a:gd name="T28" fmla="*/ 5 w 102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Freeform 79"/>
              <p:cNvSpPr>
                <a:spLocks/>
              </p:cNvSpPr>
              <p:nvPr/>
            </p:nvSpPr>
            <p:spPr bwMode="auto">
              <a:xfrm>
                <a:off x="3402013" y="5083175"/>
                <a:ext cx="155575" cy="254000"/>
              </a:xfrm>
              <a:custGeom>
                <a:avLst/>
                <a:gdLst>
                  <a:gd name="T0" fmla="*/ 5 w 98"/>
                  <a:gd name="T1" fmla="*/ 0 h 160"/>
                  <a:gd name="T2" fmla="*/ 5 w 98"/>
                  <a:gd name="T3" fmla="*/ 0 h 160"/>
                  <a:gd name="T4" fmla="*/ 98 w 98"/>
                  <a:gd name="T5" fmla="*/ 0 h 160"/>
                  <a:gd name="T6" fmla="*/ 98 w 98"/>
                  <a:gd name="T7" fmla="*/ 0 h 160"/>
                  <a:gd name="T8" fmla="*/ 81 w 98"/>
                  <a:gd name="T9" fmla="*/ 140 h 160"/>
                  <a:gd name="T10" fmla="*/ 81 w 98"/>
                  <a:gd name="T11" fmla="*/ 140 h 160"/>
                  <a:gd name="T12" fmla="*/ 80 w 98"/>
                  <a:gd name="T13" fmla="*/ 147 h 160"/>
                  <a:gd name="T14" fmla="*/ 74 w 98"/>
                  <a:gd name="T15" fmla="*/ 152 h 160"/>
                  <a:gd name="T16" fmla="*/ 69 w 98"/>
                  <a:gd name="T17" fmla="*/ 157 h 160"/>
                  <a:gd name="T18" fmla="*/ 63 w 98"/>
                  <a:gd name="T19" fmla="*/ 160 h 160"/>
                  <a:gd name="T20" fmla="*/ 63 w 98"/>
                  <a:gd name="T21" fmla="*/ 160 h 160"/>
                  <a:gd name="T22" fmla="*/ 0 w 98"/>
                  <a:gd name="T23" fmla="*/ 103 h 160"/>
                  <a:gd name="T24" fmla="*/ 0 w 98"/>
                  <a:gd name="T25" fmla="*/ 103 h 160"/>
                  <a:gd name="T26" fmla="*/ 5 w 98"/>
                  <a:gd name="T27" fmla="*/ 0 h 160"/>
                  <a:gd name="T28" fmla="*/ 5 w 98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8B8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Freeform 80"/>
              <p:cNvSpPr>
                <a:spLocks/>
              </p:cNvSpPr>
              <p:nvPr/>
            </p:nvSpPr>
            <p:spPr bwMode="auto">
              <a:xfrm>
                <a:off x="3408363" y="5083175"/>
                <a:ext cx="149225" cy="254000"/>
              </a:xfrm>
              <a:custGeom>
                <a:avLst/>
                <a:gdLst>
                  <a:gd name="T0" fmla="*/ 5 w 94"/>
                  <a:gd name="T1" fmla="*/ 0 h 160"/>
                  <a:gd name="T2" fmla="*/ 5 w 94"/>
                  <a:gd name="T3" fmla="*/ 0 h 160"/>
                  <a:gd name="T4" fmla="*/ 94 w 94"/>
                  <a:gd name="T5" fmla="*/ 0 h 160"/>
                  <a:gd name="T6" fmla="*/ 94 w 94"/>
                  <a:gd name="T7" fmla="*/ 0 h 160"/>
                  <a:gd name="T8" fmla="*/ 77 w 94"/>
                  <a:gd name="T9" fmla="*/ 140 h 160"/>
                  <a:gd name="T10" fmla="*/ 77 w 94"/>
                  <a:gd name="T11" fmla="*/ 140 h 160"/>
                  <a:gd name="T12" fmla="*/ 76 w 94"/>
                  <a:gd name="T13" fmla="*/ 147 h 160"/>
                  <a:gd name="T14" fmla="*/ 71 w 94"/>
                  <a:gd name="T15" fmla="*/ 152 h 160"/>
                  <a:gd name="T16" fmla="*/ 66 w 94"/>
                  <a:gd name="T17" fmla="*/ 157 h 160"/>
                  <a:gd name="T18" fmla="*/ 59 w 94"/>
                  <a:gd name="T19" fmla="*/ 160 h 160"/>
                  <a:gd name="T20" fmla="*/ 59 w 94"/>
                  <a:gd name="T21" fmla="*/ 160 h 160"/>
                  <a:gd name="T22" fmla="*/ 0 w 94"/>
                  <a:gd name="T23" fmla="*/ 102 h 160"/>
                  <a:gd name="T24" fmla="*/ 0 w 94"/>
                  <a:gd name="T25" fmla="*/ 102 h 160"/>
                  <a:gd name="T26" fmla="*/ 5 w 94"/>
                  <a:gd name="T27" fmla="*/ 0 h 160"/>
                  <a:gd name="T28" fmla="*/ 5 w 94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Freeform 81"/>
              <p:cNvSpPr>
                <a:spLocks/>
              </p:cNvSpPr>
              <p:nvPr/>
            </p:nvSpPr>
            <p:spPr bwMode="auto">
              <a:xfrm>
                <a:off x="3414713" y="5083175"/>
                <a:ext cx="142875" cy="254000"/>
              </a:xfrm>
              <a:custGeom>
                <a:avLst/>
                <a:gdLst>
                  <a:gd name="T0" fmla="*/ 5 w 90"/>
                  <a:gd name="T1" fmla="*/ 0 h 160"/>
                  <a:gd name="T2" fmla="*/ 5 w 90"/>
                  <a:gd name="T3" fmla="*/ 0 h 160"/>
                  <a:gd name="T4" fmla="*/ 90 w 90"/>
                  <a:gd name="T5" fmla="*/ 0 h 160"/>
                  <a:gd name="T6" fmla="*/ 90 w 90"/>
                  <a:gd name="T7" fmla="*/ 0 h 160"/>
                  <a:gd name="T8" fmla="*/ 73 w 90"/>
                  <a:gd name="T9" fmla="*/ 140 h 160"/>
                  <a:gd name="T10" fmla="*/ 73 w 90"/>
                  <a:gd name="T11" fmla="*/ 140 h 160"/>
                  <a:gd name="T12" fmla="*/ 72 w 90"/>
                  <a:gd name="T13" fmla="*/ 147 h 160"/>
                  <a:gd name="T14" fmla="*/ 67 w 90"/>
                  <a:gd name="T15" fmla="*/ 152 h 160"/>
                  <a:gd name="T16" fmla="*/ 62 w 90"/>
                  <a:gd name="T17" fmla="*/ 157 h 160"/>
                  <a:gd name="T18" fmla="*/ 55 w 90"/>
                  <a:gd name="T19" fmla="*/ 160 h 160"/>
                  <a:gd name="T20" fmla="*/ 55 w 90"/>
                  <a:gd name="T21" fmla="*/ 160 h 160"/>
                  <a:gd name="T22" fmla="*/ 0 w 90"/>
                  <a:gd name="T23" fmla="*/ 101 h 160"/>
                  <a:gd name="T24" fmla="*/ 0 w 90"/>
                  <a:gd name="T25" fmla="*/ 101 h 160"/>
                  <a:gd name="T26" fmla="*/ 5 w 90"/>
                  <a:gd name="T27" fmla="*/ 0 h 160"/>
                  <a:gd name="T28" fmla="*/ 5 w 90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Freeform 82"/>
              <p:cNvSpPr>
                <a:spLocks/>
              </p:cNvSpPr>
              <p:nvPr/>
            </p:nvSpPr>
            <p:spPr bwMode="auto">
              <a:xfrm>
                <a:off x="3417888" y="5083175"/>
                <a:ext cx="139700" cy="254000"/>
              </a:xfrm>
              <a:custGeom>
                <a:avLst/>
                <a:gdLst>
                  <a:gd name="T0" fmla="*/ 7 w 88"/>
                  <a:gd name="T1" fmla="*/ 0 h 160"/>
                  <a:gd name="T2" fmla="*/ 7 w 88"/>
                  <a:gd name="T3" fmla="*/ 0 h 160"/>
                  <a:gd name="T4" fmla="*/ 88 w 88"/>
                  <a:gd name="T5" fmla="*/ 0 h 160"/>
                  <a:gd name="T6" fmla="*/ 88 w 88"/>
                  <a:gd name="T7" fmla="*/ 0 h 160"/>
                  <a:gd name="T8" fmla="*/ 71 w 88"/>
                  <a:gd name="T9" fmla="*/ 140 h 160"/>
                  <a:gd name="T10" fmla="*/ 71 w 88"/>
                  <a:gd name="T11" fmla="*/ 140 h 160"/>
                  <a:gd name="T12" fmla="*/ 70 w 88"/>
                  <a:gd name="T13" fmla="*/ 147 h 160"/>
                  <a:gd name="T14" fmla="*/ 65 w 88"/>
                  <a:gd name="T15" fmla="*/ 152 h 160"/>
                  <a:gd name="T16" fmla="*/ 60 w 88"/>
                  <a:gd name="T17" fmla="*/ 157 h 160"/>
                  <a:gd name="T18" fmla="*/ 55 w 88"/>
                  <a:gd name="T19" fmla="*/ 160 h 160"/>
                  <a:gd name="T20" fmla="*/ 55 w 88"/>
                  <a:gd name="T21" fmla="*/ 160 h 160"/>
                  <a:gd name="T22" fmla="*/ 0 w 88"/>
                  <a:gd name="T23" fmla="*/ 99 h 160"/>
                  <a:gd name="T24" fmla="*/ 0 w 88"/>
                  <a:gd name="T25" fmla="*/ 99 h 160"/>
                  <a:gd name="T26" fmla="*/ 7 w 88"/>
                  <a:gd name="T27" fmla="*/ 0 h 160"/>
                  <a:gd name="T28" fmla="*/ 7 w 88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ABA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Freeform 83"/>
              <p:cNvSpPr>
                <a:spLocks/>
              </p:cNvSpPr>
              <p:nvPr/>
            </p:nvSpPr>
            <p:spPr bwMode="auto">
              <a:xfrm>
                <a:off x="3425826" y="5083175"/>
                <a:ext cx="131763" cy="254000"/>
              </a:xfrm>
              <a:custGeom>
                <a:avLst/>
                <a:gdLst>
                  <a:gd name="T0" fmla="*/ 6 w 83"/>
                  <a:gd name="T1" fmla="*/ 0 h 160"/>
                  <a:gd name="T2" fmla="*/ 6 w 83"/>
                  <a:gd name="T3" fmla="*/ 0 h 160"/>
                  <a:gd name="T4" fmla="*/ 83 w 83"/>
                  <a:gd name="T5" fmla="*/ 0 h 160"/>
                  <a:gd name="T6" fmla="*/ 83 w 83"/>
                  <a:gd name="T7" fmla="*/ 0 h 160"/>
                  <a:gd name="T8" fmla="*/ 66 w 83"/>
                  <a:gd name="T9" fmla="*/ 140 h 160"/>
                  <a:gd name="T10" fmla="*/ 66 w 83"/>
                  <a:gd name="T11" fmla="*/ 140 h 160"/>
                  <a:gd name="T12" fmla="*/ 65 w 83"/>
                  <a:gd name="T13" fmla="*/ 147 h 160"/>
                  <a:gd name="T14" fmla="*/ 60 w 83"/>
                  <a:gd name="T15" fmla="*/ 152 h 160"/>
                  <a:gd name="T16" fmla="*/ 55 w 83"/>
                  <a:gd name="T17" fmla="*/ 156 h 160"/>
                  <a:gd name="T18" fmla="*/ 50 w 83"/>
                  <a:gd name="T19" fmla="*/ 160 h 160"/>
                  <a:gd name="T20" fmla="*/ 50 w 83"/>
                  <a:gd name="T21" fmla="*/ 160 h 160"/>
                  <a:gd name="T22" fmla="*/ 0 w 83"/>
                  <a:gd name="T23" fmla="*/ 99 h 160"/>
                  <a:gd name="T24" fmla="*/ 0 w 83"/>
                  <a:gd name="T25" fmla="*/ 99 h 160"/>
                  <a:gd name="T26" fmla="*/ 6 w 83"/>
                  <a:gd name="T27" fmla="*/ 0 h 160"/>
                  <a:gd name="T28" fmla="*/ 6 w 83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B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Freeform 84"/>
              <p:cNvSpPr>
                <a:spLocks/>
              </p:cNvSpPr>
              <p:nvPr/>
            </p:nvSpPr>
            <p:spPr bwMode="auto">
              <a:xfrm>
                <a:off x="3432176" y="5083175"/>
                <a:ext cx="125413" cy="254000"/>
              </a:xfrm>
              <a:custGeom>
                <a:avLst/>
                <a:gdLst>
                  <a:gd name="T0" fmla="*/ 5 w 79"/>
                  <a:gd name="T1" fmla="*/ 0 h 160"/>
                  <a:gd name="T2" fmla="*/ 5 w 79"/>
                  <a:gd name="T3" fmla="*/ 0 h 160"/>
                  <a:gd name="T4" fmla="*/ 79 w 79"/>
                  <a:gd name="T5" fmla="*/ 0 h 160"/>
                  <a:gd name="T6" fmla="*/ 79 w 79"/>
                  <a:gd name="T7" fmla="*/ 0 h 160"/>
                  <a:gd name="T8" fmla="*/ 62 w 79"/>
                  <a:gd name="T9" fmla="*/ 140 h 160"/>
                  <a:gd name="T10" fmla="*/ 62 w 79"/>
                  <a:gd name="T11" fmla="*/ 140 h 160"/>
                  <a:gd name="T12" fmla="*/ 61 w 79"/>
                  <a:gd name="T13" fmla="*/ 147 h 160"/>
                  <a:gd name="T14" fmla="*/ 56 w 79"/>
                  <a:gd name="T15" fmla="*/ 152 h 160"/>
                  <a:gd name="T16" fmla="*/ 51 w 79"/>
                  <a:gd name="T17" fmla="*/ 156 h 160"/>
                  <a:gd name="T18" fmla="*/ 46 w 79"/>
                  <a:gd name="T19" fmla="*/ 160 h 160"/>
                  <a:gd name="T20" fmla="*/ 46 w 79"/>
                  <a:gd name="T21" fmla="*/ 160 h 160"/>
                  <a:gd name="T22" fmla="*/ 0 w 79"/>
                  <a:gd name="T23" fmla="*/ 98 h 160"/>
                  <a:gd name="T24" fmla="*/ 0 w 79"/>
                  <a:gd name="T25" fmla="*/ 98 h 160"/>
                  <a:gd name="T26" fmla="*/ 5 w 79"/>
                  <a:gd name="T27" fmla="*/ 0 h 160"/>
                  <a:gd name="T28" fmla="*/ 5 w 79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BBB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Freeform 85"/>
              <p:cNvSpPr>
                <a:spLocks/>
              </p:cNvSpPr>
              <p:nvPr/>
            </p:nvSpPr>
            <p:spPr bwMode="auto">
              <a:xfrm>
                <a:off x="3438526" y="5083175"/>
                <a:ext cx="119063" cy="254000"/>
              </a:xfrm>
              <a:custGeom>
                <a:avLst/>
                <a:gdLst>
                  <a:gd name="T0" fmla="*/ 5 w 75"/>
                  <a:gd name="T1" fmla="*/ 0 h 160"/>
                  <a:gd name="T2" fmla="*/ 5 w 75"/>
                  <a:gd name="T3" fmla="*/ 0 h 160"/>
                  <a:gd name="T4" fmla="*/ 75 w 75"/>
                  <a:gd name="T5" fmla="*/ 0 h 160"/>
                  <a:gd name="T6" fmla="*/ 75 w 75"/>
                  <a:gd name="T7" fmla="*/ 0 h 160"/>
                  <a:gd name="T8" fmla="*/ 58 w 75"/>
                  <a:gd name="T9" fmla="*/ 140 h 160"/>
                  <a:gd name="T10" fmla="*/ 58 w 75"/>
                  <a:gd name="T11" fmla="*/ 140 h 160"/>
                  <a:gd name="T12" fmla="*/ 57 w 75"/>
                  <a:gd name="T13" fmla="*/ 147 h 160"/>
                  <a:gd name="T14" fmla="*/ 52 w 75"/>
                  <a:gd name="T15" fmla="*/ 152 h 160"/>
                  <a:gd name="T16" fmla="*/ 48 w 75"/>
                  <a:gd name="T17" fmla="*/ 156 h 160"/>
                  <a:gd name="T18" fmla="*/ 43 w 75"/>
                  <a:gd name="T19" fmla="*/ 160 h 160"/>
                  <a:gd name="T20" fmla="*/ 43 w 75"/>
                  <a:gd name="T21" fmla="*/ 160 h 160"/>
                  <a:gd name="T22" fmla="*/ 0 w 75"/>
                  <a:gd name="T23" fmla="*/ 96 h 160"/>
                  <a:gd name="T24" fmla="*/ 0 w 75"/>
                  <a:gd name="T25" fmla="*/ 96 h 160"/>
                  <a:gd name="T26" fmla="*/ 5 w 75"/>
                  <a:gd name="T27" fmla="*/ 0 h 160"/>
                  <a:gd name="T28" fmla="*/ 5 w 75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Freeform 86"/>
              <p:cNvSpPr>
                <a:spLocks/>
              </p:cNvSpPr>
              <p:nvPr/>
            </p:nvSpPr>
            <p:spPr bwMode="auto">
              <a:xfrm>
                <a:off x="3444876" y="5083175"/>
                <a:ext cx="112713" cy="254000"/>
              </a:xfrm>
              <a:custGeom>
                <a:avLst/>
                <a:gdLst>
                  <a:gd name="T0" fmla="*/ 5 w 71"/>
                  <a:gd name="T1" fmla="*/ 0 h 160"/>
                  <a:gd name="T2" fmla="*/ 5 w 71"/>
                  <a:gd name="T3" fmla="*/ 0 h 160"/>
                  <a:gd name="T4" fmla="*/ 71 w 71"/>
                  <a:gd name="T5" fmla="*/ 0 h 160"/>
                  <a:gd name="T6" fmla="*/ 71 w 71"/>
                  <a:gd name="T7" fmla="*/ 0 h 160"/>
                  <a:gd name="T8" fmla="*/ 54 w 71"/>
                  <a:gd name="T9" fmla="*/ 140 h 160"/>
                  <a:gd name="T10" fmla="*/ 54 w 71"/>
                  <a:gd name="T11" fmla="*/ 140 h 160"/>
                  <a:gd name="T12" fmla="*/ 53 w 71"/>
                  <a:gd name="T13" fmla="*/ 147 h 160"/>
                  <a:gd name="T14" fmla="*/ 48 w 71"/>
                  <a:gd name="T15" fmla="*/ 152 h 160"/>
                  <a:gd name="T16" fmla="*/ 44 w 71"/>
                  <a:gd name="T17" fmla="*/ 156 h 160"/>
                  <a:gd name="T18" fmla="*/ 39 w 71"/>
                  <a:gd name="T19" fmla="*/ 160 h 160"/>
                  <a:gd name="T20" fmla="*/ 39 w 71"/>
                  <a:gd name="T21" fmla="*/ 160 h 160"/>
                  <a:gd name="T22" fmla="*/ 0 w 71"/>
                  <a:gd name="T23" fmla="*/ 95 h 160"/>
                  <a:gd name="T24" fmla="*/ 0 w 71"/>
                  <a:gd name="T25" fmla="*/ 95 h 160"/>
                  <a:gd name="T26" fmla="*/ 5 w 71"/>
                  <a:gd name="T27" fmla="*/ 0 h 160"/>
                  <a:gd name="T28" fmla="*/ 5 w 71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Freeform 87"/>
              <p:cNvSpPr>
                <a:spLocks/>
              </p:cNvSpPr>
              <p:nvPr/>
            </p:nvSpPr>
            <p:spPr bwMode="auto">
              <a:xfrm>
                <a:off x="3448051" y="5083175"/>
                <a:ext cx="109538" cy="252413"/>
              </a:xfrm>
              <a:custGeom>
                <a:avLst/>
                <a:gdLst>
                  <a:gd name="T0" fmla="*/ 7 w 69"/>
                  <a:gd name="T1" fmla="*/ 0 h 159"/>
                  <a:gd name="T2" fmla="*/ 7 w 69"/>
                  <a:gd name="T3" fmla="*/ 0 h 159"/>
                  <a:gd name="T4" fmla="*/ 69 w 69"/>
                  <a:gd name="T5" fmla="*/ 0 h 159"/>
                  <a:gd name="T6" fmla="*/ 69 w 69"/>
                  <a:gd name="T7" fmla="*/ 0 h 159"/>
                  <a:gd name="T8" fmla="*/ 52 w 69"/>
                  <a:gd name="T9" fmla="*/ 140 h 159"/>
                  <a:gd name="T10" fmla="*/ 52 w 69"/>
                  <a:gd name="T11" fmla="*/ 140 h 159"/>
                  <a:gd name="T12" fmla="*/ 51 w 69"/>
                  <a:gd name="T13" fmla="*/ 147 h 159"/>
                  <a:gd name="T14" fmla="*/ 46 w 69"/>
                  <a:gd name="T15" fmla="*/ 152 h 159"/>
                  <a:gd name="T16" fmla="*/ 42 w 69"/>
                  <a:gd name="T17" fmla="*/ 156 h 159"/>
                  <a:gd name="T18" fmla="*/ 37 w 69"/>
                  <a:gd name="T19" fmla="*/ 159 h 159"/>
                  <a:gd name="T20" fmla="*/ 37 w 69"/>
                  <a:gd name="T21" fmla="*/ 159 h 159"/>
                  <a:gd name="T22" fmla="*/ 0 w 69"/>
                  <a:gd name="T23" fmla="*/ 94 h 159"/>
                  <a:gd name="T24" fmla="*/ 0 w 69"/>
                  <a:gd name="T25" fmla="*/ 94 h 159"/>
                  <a:gd name="T26" fmla="*/ 7 w 69"/>
                  <a:gd name="T27" fmla="*/ 0 h 159"/>
                  <a:gd name="T28" fmla="*/ 7 w 69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DB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Freeform 88"/>
              <p:cNvSpPr>
                <a:spLocks/>
              </p:cNvSpPr>
              <p:nvPr/>
            </p:nvSpPr>
            <p:spPr bwMode="auto">
              <a:xfrm>
                <a:off x="3454401" y="5083175"/>
                <a:ext cx="103188" cy="252413"/>
              </a:xfrm>
              <a:custGeom>
                <a:avLst/>
                <a:gdLst>
                  <a:gd name="T0" fmla="*/ 7 w 65"/>
                  <a:gd name="T1" fmla="*/ 0 h 159"/>
                  <a:gd name="T2" fmla="*/ 7 w 65"/>
                  <a:gd name="T3" fmla="*/ 0 h 159"/>
                  <a:gd name="T4" fmla="*/ 65 w 65"/>
                  <a:gd name="T5" fmla="*/ 0 h 159"/>
                  <a:gd name="T6" fmla="*/ 65 w 65"/>
                  <a:gd name="T7" fmla="*/ 0 h 159"/>
                  <a:gd name="T8" fmla="*/ 48 w 65"/>
                  <a:gd name="T9" fmla="*/ 140 h 159"/>
                  <a:gd name="T10" fmla="*/ 48 w 65"/>
                  <a:gd name="T11" fmla="*/ 140 h 159"/>
                  <a:gd name="T12" fmla="*/ 47 w 65"/>
                  <a:gd name="T13" fmla="*/ 147 h 159"/>
                  <a:gd name="T14" fmla="*/ 42 w 65"/>
                  <a:gd name="T15" fmla="*/ 152 h 159"/>
                  <a:gd name="T16" fmla="*/ 38 w 65"/>
                  <a:gd name="T17" fmla="*/ 156 h 159"/>
                  <a:gd name="T18" fmla="*/ 33 w 65"/>
                  <a:gd name="T19" fmla="*/ 159 h 159"/>
                  <a:gd name="T20" fmla="*/ 33 w 65"/>
                  <a:gd name="T21" fmla="*/ 159 h 159"/>
                  <a:gd name="T22" fmla="*/ 0 w 65"/>
                  <a:gd name="T23" fmla="*/ 92 h 159"/>
                  <a:gd name="T24" fmla="*/ 0 w 65"/>
                  <a:gd name="T25" fmla="*/ 92 h 159"/>
                  <a:gd name="T26" fmla="*/ 7 w 65"/>
                  <a:gd name="T27" fmla="*/ 0 h 159"/>
                  <a:gd name="T28" fmla="*/ 7 w 65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B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Freeform 89"/>
              <p:cNvSpPr>
                <a:spLocks/>
              </p:cNvSpPr>
              <p:nvPr/>
            </p:nvSpPr>
            <p:spPr bwMode="auto">
              <a:xfrm>
                <a:off x="3462338" y="5083175"/>
                <a:ext cx="95250" cy="252413"/>
              </a:xfrm>
              <a:custGeom>
                <a:avLst/>
                <a:gdLst>
                  <a:gd name="T0" fmla="*/ 6 w 60"/>
                  <a:gd name="T1" fmla="*/ 0 h 159"/>
                  <a:gd name="T2" fmla="*/ 6 w 60"/>
                  <a:gd name="T3" fmla="*/ 0 h 159"/>
                  <a:gd name="T4" fmla="*/ 60 w 60"/>
                  <a:gd name="T5" fmla="*/ 0 h 159"/>
                  <a:gd name="T6" fmla="*/ 60 w 60"/>
                  <a:gd name="T7" fmla="*/ 0 h 159"/>
                  <a:gd name="T8" fmla="*/ 43 w 60"/>
                  <a:gd name="T9" fmla="*/ 140 h 159"/>
                  <a:gd name="T10" fmla="*/ 43 w 60"/>
                  <a:gd name="T11" fmla="*/ 140 h 159"/>
                  <a:gd name="T12" fmla="*/ 42 w 60"/>
                  <a:gd name="T13" fmla="*/ 147 h 159"/>
                  <a:gd name="T14" fmla="*/ 39 w 60"/>
                  <a:gd name="T15" fmla="*/ 151 h 159"/>
                  <a:gd name="T16" fmla="*/ 33 w 60"/>
                  <a:gd name="T17" fmla="*/ 156 h 159"/>
                  <a:gd name="T18" fmla="*/ 29 w 60"/>
                  <a:gd name="T19" fmla="*/ 159 h 159"/>
                  <a:gd name="T20" fmla="*/ 29 w 60"/>
                  <a:gd name="T21" fmla="*/ 159 h 159"/>
                  <a:gd name="T22" fmla="*/ 0 w 60"/>
                  <a:gd name="T23" fmla="*/ 91 h 159"/>
                  <a:gd name="T24" fmla="*/ 0 w 60"/>
                  <a:gd name="T25" fmla="*/ 91 h 159"/>
                  <a:gd name="T26" fmla="*/ 6 w 60"/>
                  <a:gd name="T27" fmla="*/ 0 h 159"/>
                  <a:gd name="T28" fmla="*/ 6 w 60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EBE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Freeform 90"/>
              <p:cNvSpPr>
                <a:spLocks/>
              </p:cNvSpPr>
              <p:nvPr/>
            </p:nvSpPr>
            <p:spPr bwMode="auto">
              <a:xfrm>
                <a:off x="3468688" y="5083175"/>
                <a:ext cx="88900" cy="252413"/>
              </a:xfrm>
              <a:custGeom>
                <a:avLst/>
                <a:gdLst>
                  <a:gd name="T0" fmla="*/ 6 w 56"/>
                  <a:gd name="T1" fmla="*/ 0 h 159"/>
                  <a:gd name="T2" fmla="*/ 6 w 56"/>
                  <a:gd name="T3" fmla="*/ 0 h 159"/>
                  <a:gd name="T4" fmla="*/ 56 w 56"/>
                  <a:gd name="T5" fmla="*/ 0 h 159"/>
                  <a:gd name="T6" fmla="*/ 56 w 56"/>
                  <a:gd name="T7" fmla="*/ 0 h 159"/>
                  <a:gd name="T8" fmla="*/ 39 w 56"/>
                  <a:gd name="T9" fmla="*/ 140 h 159"/>
                  <a:gd name="T10" fmla="*/ 39 w 56"/>
                  <a:gd name="T11" fmla="*/ 140 h 159"/>
                  <a:gd name="T12" fmla="*/ 38 w 56"/>
                  <a:gd name="T13" fmla="*/ 147 h 159"/>
                  <a:gd name="T14" fmla="*/ 35 w 56"/>
                  <a:gd name="T15" fmla="*/ 151 h 159"/>
                  <a:gd name="T16" fmla="*/ 29 w 56"/>
                  <a:gd name="T17" fmla="*/ 156 h 159"/>
                  <a:gd name="T18" fmla="*/ 25 w 56"/>
                  <a:gd name="T19" fmla="*/ 159 h 159"/>
                  <a:gd name="T20" fmla="*/ 25 w 56"/>
                  <a:gd name="T21" fmla="*/ 159 h 159"/>
                  <a:gd name="T22" fmla="*/ 0 w 56"/>
                  <a:gd name="T23" fmla="*/ 91 h 159"/>
                  <a:gd name="T24" fmla="*/ 0 w 56"/>
                  <a:gd name="T25" fmla="*/ 91 h 159"/>
                  <a:gd name="T26" fmla="*/ 6 w 56"/>
                  <a:gd name="T27" fmla="*/ 0 h 159"/>
                  <a:gd name="T28" fmla="*/ 6 w 56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Freeform 91"/>
              <p:cNvSpPr>
                <a:spLocks/>
              </p:cNvSpPr>
              <p:nvPr/>
            </p:nvSpPr>
            <p:spPr bwMode="auto">
              <a:xfrm>
                <a:off x="3471863" y="5083175"/>
                <a:ext cx="85725" cy="252413"/>
              </a:xfrm>
              <a:custGeom>
                <a:avLst/>
                <a:gdLst>
                  <a:gd name="T0" fmla="*/ 7 w 54"/>
                  <a:gd name="T1" fmla="*/ 0 h 159"/>
                  <a:gd name="T2" fmla="*/ 7 w 54"/>
                  <a:gd name="T3" fmla="*/ 0 h 159"/>
                  <a:gd name="T4" fmla="*/ 54 w 54"/>
                  <a:gd name="T5" fmla="*/ 0 h 159"/>
                  <a:gd name="T6" fmla="*/ 54 w 54"/>
                  <a:gd name="T7" fmla="*/ 0 h 159"/>
                  <a:gd name="T8" fmla="*/ 37 w 54"/>
                  <a:gd name="T9" fmla="*/ 140 h 159"/>
                  <a:gd name="T10" fmla="*/ 37 w 54"/>
                  <a:gd name="T11" fmla="*/ 140 h 159"/>
                  <a:gd name="T12" fmla="*/ 36 w 54"/>
                  <a:gd name="T13" fmla="*/ 145 h 159"/>
                  <a:gd name="T14" fmla="*/ 33 w 54"/>
                  <a:gd name="T15" fmla="*/ 151 h 159"/>
                  <a:gd name="T16" fmla="*/ 29 w 54"/>
                  <a:gd name="T17" fmla="*/ 155 h 159"/>
                  <a:gd name="T18" fmla="*/ 23 w 54"/>
                  <a:gd name="T19" fmla="*/ 159 h 159"/>
                  <a:gd name="T20" fmla="*/ 23 w 54"/>
                  <a:gd name="T21" fmla="*/ 159 h 159"/>
                  <a:gd name="T22" fmla="*/ 0 w 54"/>
                  <a:gd name="T23" fmla="*/ 90 h 159"/>
                  <a:gd name="T24" fmla="*/ 0 w 54"/>
                  <a:gd name="T25" fmla="*/ 90 h 159"/>
                  <a:gd name="T26" fmla="*/ 7 w 54"/>
                  <a:gd name="T27" fmla="*/ 0 h 159"/>
                  <a:gd name="T28" fmla="*/ 7 w 54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Freeform 92"/>
              <p:cNvSpPr>
                <a:spLocks/>
              </p:cNvSpPr>
              <p:nvPr/>
            </p:nvSpPr>
            <p:spPr bwMode="auto">
              <a:xfrm>
                <a:off x="3478213" y="5083175"/>
                <a:ext cx="79375" cy="252413"/>
              </a:xfrm>
              <a:custGeom>
                <a:avLst/>
                <a:gdLst>
                  <a:gd name="T0" fmla="*/ 7 w 50"/>
                  <a:gd name="T1" fmla="*/ 0 h 159"/>
                  <a:gd name="T2" fmla="*/ 7 w 50"/>
                  <a:gd name="T3" fmla="*/ 0 h 159"/>
                  <a:gd name="T4" fmla="*/ 50 w 50"/>
                  <a:gd name="T5" fmla="*/ 0 h 159"/>
                  <a:gd name="T6" fmla="*/ 50 w 50"/>
                  <a:gd name="T7" fmla="*/ 0 h 159"/>
                  <a:gd name="T8" fmla="*/ 33 w 50"/>
                  <a:gd name="T9" fmla="*/ 140 h 159"/>
                  <a:gd name="T10" fmla="*/ 33 w 50"/>
                  <a:gd name="T11" fmla="*/ 140 h 159"/>
                  <a:gd name="T12" fmla="*/ 32 w 50"/>
                  <a:gd name="T13" fmla="*/ 145 h 159"/>
                  <a:gd name="T14" fmla="*/ 29 w 50"/>
                  <a:gd name="T15" fmla="*/ 151 h 159"/>
                  <a:gd name="T16" fmla="*/ 25 w 50"/>
                  <a:gd name="T17" fmla="*/ 155 h 159"/>
                  <a:gd name="T18" fmla="*/ 19 w 50"/>
                  <a:gd name="T19" fmla="*/ 159 h 159"/>
                  <a:gd name="T20" fmla="*/ 19 w 50"/>
                  <a:gd name="T21" fmla="*/ 159 h 159"/>
                  <a:gd name="T22" fmla="*/ 0 w 50"/>
                  <a:gd name="T23" fmla="*/ 88 h 159"/>
                  <a:gd name="T24" fmla="*/ 0 w 50"/>
                  <a:gd name="T25" fmla="*/ 88 h 159"/>
                  <a:gd name="T26" fmla="*/ 7 w 50"/>
                  <a:gd name="T27" fmla="*/ 0 h 159"/>
                  <a:gd name="T28" fmla="*/ 7 w 50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Freeform 93"/>
              <p:cNvSpPr>
                <a:spLocks/>
              </p:cNvSpPr>
              <p:nvPr/>
            </p:nvSpPr>
            <p:spPr bwMode="auto">
              <a:xfrm>
                <a:off x="3484563" y="5083175"/>
                <a:ext cx="73025" cy="252413"/>
              </a:xfrm>
              <a:custGeom>
                <a:avLst/>
                <a:gdLst>
                  <a:gd name="T0" fmla="*/ 7 w 46"/>
                  <a:gd name="T1" fmla="*/ 0 h 159"/>
                  <a:gd name="T2" fmla="*/ 7 w 46"/>
                  <a:gd name="T3" fmla="*/ 0 h 159"/>
                  <a:gd name="T4" fmla="*/ 46 w 46"/>
                  <a:gd name="T5" fmla="*/ 0 h 159"/>
                  <a:gd name="T6" fmla="*/ 46 w 46"/>
                  <a:gd name="T7" fmla="*/ 0 h 159"/>
                  <a:gd name="T8" fmla="*/ 29 w 46"/>
                  <a:gd name="T9" fmla="*/ 140 h 159"/>
                  <a:gd name="T10" fmla="*/ 29 w 46"/>
                  <a:gd name="T11" fmla="*/ 140 h 159"/>
                  <a:gd name="T12" fmla="*/ 28 w 46"/>
                  <a:gd name="T13" fmla="*/ 145 h 159"/>
                  <a:gd name="T14" fmla="*/ 25 w 46"/>
                  <a:gd name="T15" fmla="*/ 151 h 159"/>
                  <a:gd name="T16" fmla="*/ 21 w 46"/>
                  <a:gd name="T17" fmla="*/ 155 h 159"/>
                  <a:gd name="T18" fmla="*/ 17 w 46"/>
                  <a:gd name="T19" fmla="*/ 159 h 159"/>
                  <a:gd name="T20" fmla="*/ 17 w 46"/>
                  <a:gd name="T21" fmla="*/ 159 h 159"/>
                  <a:gd name="T22" fmla="*/ 0 w 46"/>
                  <a:gd name="T23" fmla="*/ 87 h 159"/>
                  <a:gd name="T24" fmla="*/ 0 w 46"/>
                  <a:gd name="T25" fmla="*/ 87 h 159"/>
                  <a:gd name="T26" fmla="*/ 7 w 46"/>
                  <a:gd name="T27" fmla="*/ 0 h 159"/>
                  <a:gd name="T28" fmla="*/ 7 w 46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Freeform 94"/>
              <p:cNvSpPr>
                <a:spLocks/>
              </p:cNvSpPr>
              <p:nvPr/>
            </p:nvSpPr>
            <p:spPr bwMode="auto">
              <a:xfrm>
                <a:off x="3492501" y="5083175"/>
                <a:ext cx="65088" cy="252413"/>
              </a:xfrm>
              <a:custGeom>
                <a:avLst/>
                <a:gdLst>
                  <a:gd name="T0" fmla="*/ 6 w 41"/>
                  <a:gd name="T1" fmla="*/ 0 h 159"/>
                  <a:gd name="T2" fmla="*/ 6 w 41"/>
                  <a:gd name="T3" fmla="*/ 0 h 159"/>
                  <a:gd name="T4" fmla="*/ 41 w 41"/>
                  <a:gd name="T5" fmla="*/ 0 h 159"/>
                  <a:gd name="T6" fmla="*/ 41 w 41"/>
                  <a:gd name="T7" fmla="*/ 0 h 159"/>
                  <a:gd name="T8" fmla="*/ 24 w 41"/>
                  <a:gd name="T9" fmla="*/ 140 h 159"/>
                  <a:gd name="T10" fmla="*/ 24 w 41"/>
                  <a:gd name="T11" fmla="*/ 140 h 159"/>
                  <a:gd name="T12" fmla="*/ 23 w 41"/>
                  <a:gd name="T13" fmla="*/ 145 h 159"/>
                  <a:gd name="T14" fmla="*/ 20 w 41"/>
                  <a:gd name="T15" fmla="*/ 151 h 159"/>
                  <a:gd name="T16" fmla="*/ 16 w 41"/>
                  <a:gd name="T17" fmla="*/ 155 h 159"/>
                  <a:gd name="T18" fmla="*/ 12 w 41"/>
                  <a:gd name="T19" fmla="*/ 159 h 159"/>
                  <a:gd name="T20" fmla="*/ 12 w 41"/>
                  <a:gd name="T21" fmla="*/ 159 h 159"/>
                  <a:gd name="T22" fmla="*/ 0 w 41"/>
                  <a:gd name="T23" fmla="*/ 86 h 159"/>
                  <a:gd name="T24" fmla="*/ 0 w 41"/>
                  <a:gd name="T25" fmla="*/ 86 h 159"/>
                  <a:gd name="T26" fmla="*/ 6 w 41"/>
                  <a:gd name="T27" fmla="*/ 0 h 159"/>
                  <a:gd name="T28" fmla="*/ 6 w 41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Freeform 95"/>
              <p:cNvSpPr>
                <a:spLocks/>
              </p:cNvSpPr>
              <p:nvPr/>
            </p:nvSpPr>
            <p:spPr bwMode="auto">
              <a:xfrm>
                <a:off x="3495676" y="5083175"/>
                <a:ext cx="61913" cy="252413"/>
              </a:xfrm>
              <a:custGeom>
                <a:avLst/>
                <a:gdLst>
                  <a:gd name="T0" fmla="*/ 8 w 39"/>
                  <a:gd name="T1" fmla="*/ 0 h 159"/>
                  <a:gd name="T2" fmla="*/ 8 w 39"/>
                  <a:gd name="T3" fmla="*/ 0 h 159"/>
                  <a:gd name="T4" fmla="*/ 39 w 39"/>
                  <a:gd name="T5" fmla="*/ 0 h 159"/>
                  <a:gd name="T6" fmla="*/ 39 w 39"/>
                  <a:gd name="T7" fmla="*/ 0 h 159"/>
                  <a:gd name="T8" fmla="*/ 22 w 39"/>
                  <a:gd name="T9" fmla="*/ 140 h 159"/>
                  <a:gd name="T10" fmla="*/ 22 w 39"/>
                  <a:gd name="T11" fmla="*/ 140 h 159"/>
                  <a:gd name="T12" fmla="*/ 21 w 39"/>
                  <a:gd name="T13" fmla="*/ 145 h 159"/>
                  <a:gd name="T14" fmla="*/ 18 w 39"/>
                  <a:gd name="T15" fmla="*/ 151 h 159"/>
                  <a:gd name="T16" fmla="*/ 14 w 39"/>
                  <a:gd name="T17" fmla="*/ 155 h 159"/>
                  <a:gd name="T18" fmla="*/ 10 w 39"/>
                  <a:gd name="T19" fmla="*/ 159 h 159"/>
                  <a:gd name="T20" fmla="*/ 10 w 39"/>
                  <a:gd name="T21" fmla="*/ 159 h 159"/>
                  <a:gd name="T22" fmla="*/ 0 w 39"/>
                  <a:gd name="T23" fmla="*/ 84 h 159"/>
                  <a:gd name="T24" fmla="*/ 0 w 39"/>
                  <a:gd name="T25" fmla="*/ 84 h 159"/>
                  <a:gd name="T26" fmla="*/ 8 w 39"/>
                  <a:gd name="T27" fmla="*/ 0 h 159"/>
                  <a:gd name="T28" fmla="*/ 8 w 39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2C2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Freeform 96"/>
              <p:cNvSpPr>
                <a:spLocks/>
              </p:cNvSpPr>
              <p:nvPr/>
            </p:nvSpPr>
            <p:spPr bwMode="auto">
              <a:xfrm>
                <a:off x="3502026" y="5083175"/>
                <a:ext cx="55563" cy="252413"/>
              </a:xfrm>
              <a:custGeom>
                <a:avLst/>
                <a:gdLst>
                  <a:gd name="T0" fmla="*/ 8 w 35"/>
                  <a:gd name="T1" fmla="*/ 0 h 159"/>
                  <a:gd name="T2" fmla="*/ 8 w 35"/>
                  <a:gd name="T3" fmla="*/ 0 h 159"/>
                  <a:gd name="T4" fmla="*/ 35 w 35"/>
                  <a:gd name="T5" fmla="*/ 0 h 159"/>
                  <a:gd name="T6" fmla="*/ 35 w 35"/>
                  <a:gd name="T7" fmla="*/ 0 h 159"/>
                  <a:gd name="T8" fmla="*/ 18 w 35"/>
                  <a:gd name="T9" fmla="*/ 140 h 159"/>
                  <a:gd name="T10" fmla="*/ 18 w 35"/>
                  <a:gd name="T11" fmla="*/ 140 h 159"/>
                  <a:gd name="T12" fmla="*/ 17 w 35"/>
                  <a:gd name="T13" fmla="*/ 145 h 159"/>
                  <a:gd name="T14" fmla="*/ 14 w 35"/>
                  <a:gd name="T15" fmla="*/ 151 h 159"/>
                  <a:gd name="T16" fmla="*/ 11 w 35"/>
                  <a:gd name="T17" fmla="*/ 155 h 159"/>
                  <a:gd name="T18" fmla="*/ 7 w 35"/>
                  <a:gd name="T19" fmla="*/ 159 h 159"/>
                  <a:gd name="T20" fmla="*/ 7 w 35"/>
                  <a:gd name="T21" fmla="*/ 159 h 159"/>
                  <a:gd name="T22" fmla="*/ 0 w 35"/>
                  <a:gd name="T23" fmla="*/ 84 h 159"/>
                  <a:gd name="T24" fmla="*/ 0 w 35"/>
                  <a:gd name="T25" fmla="*/ 84 h 159"/>
                  <a:gd name="T26" fmla="*/ 8 w 35"/>
                  <a:gd name="T27" fmla="*/ 0 h 159"/>
                  <a:gd name="T28" fmla="*/ 8 w 35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3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Freeform 97"/>
              <p:cNvSpPr>
                <a:spLocks/>
              </p:cNvSpPr>
              <p:nvPr/>
            </p:nvSpPr>
            <p:spPr bwMode="auto">
              <a:xfrm>
                <a:off x="3508376" y="5083175"/>
                <a:ext cx="49213" cy="249238"/>
              </a:xfrm>
              <a:custGeom>
                <a:avLst/>
                <a:gdLst>
                  <a:gd name="T0" fmla="*/ 7 w 31"/>
                  <a:gd name="T1" fmla="*/ 0 h 157"/>
                  <a:gd name="T2" fmla="*/ 7 w 31"/>
                  <a:gd name="T3" fmla="*/ 0 h 157"/>
                  <a:gd name="T4" fmla="*/ 31 w 31"/>
                  <a:gd name="T5" fmla="*/ 0 h 157"/>
                  <a:gd name="T6" fmla="*/ 31 w 31"/>
                  <a:gd name="T7" fmla="*/ 0 h 157"/>
                  <a:gd name="T8" fmla="*/ 14 w 31"/>
                  <a:gd name="T9" fmla="*/ 140 h 157"/>
                  <a:gd name="T10" fmla="*/ 14 w 31"/>
                  <a:gd name="T11" fmla="*/ 140 h 157"/>
                  <a:gd name="T12" fmla="*/ 13 w 31"/>
                  <a:gd name="T13" fmla="*/ 145 h 157"/>
                  <a:gd name="T14" fmla="*/ 10 w 31"/>
                  <a:gd name="T15" fmla="*/ 151 h 157"/>
                  <a:gd name="T16" fmla="*/ 7 w 31"/>
                  <a:gd name="T17" fmla="*/ 155 h 157"/>
                  <a:gd name="T18" fmla="*/ 3 w 31"/>
                  <a:gd name="T19" fmla="*/ 157 h 157"/>
                  <a:gd name="T20" fmla="*/ 3 w 31"/>
                  <a:gd name="T21" fmla="*/ 157 h 157"/>
                  <a:gd name="T22" fmla="*/ 0 w 31"/>
                  <a:gd name="T23" fmla="*/ 83 h 157"/>
                  <a:gd name="T24" fmla="*/ 0 w 31"/>
                  <a:gd name="T25" fmla="*/ 83 h 157"/>
                  <a:gd name="T26" fmla="*/ 7 w 31"/>
                  <a:gd name="T27" fmla="*/ 0 h 157"/>
                  <a:gd name="T28" fmla="*/ 7 w 31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3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Freeform 98"/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8 w 28"/>
                  <a:gd name="T1" fmla="*/ 0 h 157"/>
                  <a:gd name="T2" fmla="*/ 8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7 w 28"/>
                  <a:gd name="T15" fmla="*/ 151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1 w 28"/>
                  <a:gd name="T23" fmla="*/ 82 h 157"/>
                  <a:gd name="T24" fmla="*/ 1 w 28"/>
                  <a:gd name="T25" fmla="*/ 82 h 157"/>
                  <a:gd name="T26" fmla="*/ 8 w 28"/>
                  <a:gd name="T27" fmla="*/ 0 h 157"/>
                  <a:gd name="T28" fmla="*/ 8 w 28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Freeform 99"/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12 w 28"/>
                  <a:gd name="T1" fmla="*/ 0 h 157"/>
                  <a:gd name="T2" fmla="*/ 12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8 w 28"/>
                  <a:gd name="T15" fmla="*/ 149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5 w 28"/>
                  <a:gd name="T23" fmla="*/ 80 h 157"/>
                  <a:gd name="T24" fmla="*/ 5 w 28"/>
                  <a:gd name="T25" fmla="*/ 80 h 157"/>
                  <a:gd name="T26" fmla="*/ 12 w 28"/>
                  <a:gd name="T27" fmla="*/ 0 h 157"/>
                  <a:gd name="T28" fmla="*/ 12 w 28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Freeform 100"/>
              <p:cNvSpPr>
                <a:spLocks/>
              </p:cNvSpPr>
              <p:nvPr/>
            </p:nvSpPr>
            <p:spPr bwMode="auto">
              <a:xfrm>
                <a:off x="3514726" y="5083175"/>
                <a:ext cx="42863" cy="249238"/>
              </a:xfrm>
              <a:custGeom>
                <a:avLst/>
                <a:gdLst>
                  <a:gd name="T0" fmla="*/ 15 w 27"/>
                  <a:gd name="T1" fmla="*/ 0 h 157"/>
                  <a:gd name="T2" fmla="*/ 27 w 27"/>
                  <a:gd name="T3" fmla="*/ 0 h 157"/>
                  <a:gd name="T4" fmla="*/ 10 w 27"/>
                  <a:gd name="T5" fmla="*/ 140 h 157"/>
                  <a:gd name="T6" fmla="*/ 10 w 27"/>
                  <a:gd name="T7" fmla="*/ 140 h 157"/>
                  <a:gd name="T8" fmla="*/ 9 w 27"/>
                  <a:gd name="T9" fmla="*/ 145 h 157"/>
                  <a:gd name="T10" fmla="*/ 7 w 27"/>
                  <a:gd name="T11" fmla="*/ 149 h 157"/>
                  <a:gd name="T12" fmla="*/ 3 w 27"/>
                  <a:gd name="T13" fmla="*/ 153 h 157"/>
                  <a:gd name="T14" fmla="*/ 0 w 27"/>
                  <a:gd name="T15" fmla="*/ 157 h 157"/>
                  <a:gd name="T16" fmla="*/ 15 w 27"/>
                  <a:gd name="T1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5C5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Freeform 108"/>
              <p:cNvSpPr>
                <a:spLocks/>
              </p:cNvSpPr>
              <p:nvPr/>
            </p:nvSpPr>
            <p:spPr bwMode="auto">
              <a:xfrm>
                <a:off x="2687638" y="4930775"/>
                <a:ext cx="47625" cy="55563"/>
              </a:xfrm>
              <a:custGeom>
                <a:avLst/>
                <a:gdLst>
                  <a:gd name="T0" fmla="*/ 30 w 30"/>
                  <a:gd name="T1" fmla="*/ 2 h 35"/>
                  <a:gd name="T2" fmla="*/ 30 w 30"/>
                  <a:gd name="T3" fmla="*/ 2 h 35"/>
                  <a:gd name="T4" fmla="*/ 27 w 30"/>
                  <a:gd name="T5" fmla="*/ 14 h 35"/>
                  <a:gd name="T6" fmla="*/ 23 w 30"/>
                  <a:gd name="T7" fmla="*/ 30 h 35"/>
                  <a:gd name="T8" fmla="*/ 23 w 30"/>
                  <a:gd name="T9" fmla="*/ 30 h 35"/>
                  <a:gd name="T10" fmla="*/ 20 w 30"/>
                  <a:gd name="T11" fmla="*/ 34 h 35"/>
                  <a:gd name="T12" fmla="*/ 19 w 30"/>
                  <a:gd name="T13" fmla="*/ 35 h 35"/>
                  <a:gd name="T14" fmla="*/ 16 w 30"/>
                  <a:gd name="T15" fmla="*/ 34 h 35"/>
                  <a:gd name="T16" fmla="*/ 14 w 30"/>
                  <a:gd name="T17" fmla="*/ 31 h 35"/>
                  <a:gd name="T18" fmla="*/ 11 w 30"/>
                  <a:gd name="T19" fmla="*/ 26 h 35"/>
                  <a:gd name="T20" fmla="*/ 0 w 30"/>
                  <a:gd name="T21" fmla="*/ 7 h 35"/>
                  <a:gd name="T22" fmla="*/ 0 w 30"/>
                  <a:gd name="T23" fmla="*/ 7 h 35"/>
                  <a:gd name="T24" fmla="*/ 3 w 30"/>
                  <a:gd name="T25" fmla="*/ 6 h 35"/>
                  <a:gd name="T26" fmla="*/ 8 w 30"/>
                  <a:gd name="T27" fmla="*/ 2 h 35"/>
                  <a:gd name="T28" fmla="*/ 12 w 30"/>
                  <a:gd name="T29" fmla="*/ 0 h 35"/>
                  <a:gd name="T30" fmla="*/ 18 w 30"/>
                  <a:gd name="T31" fmla="*/ 0 h 35"/>
                  <a:gd name="T32" fmla="*/ 23 w 30"/>
                  <a:gd name="T33" fmla="*/ 0 h 35"/>
                  <a:gd name="T34" fmla="*/ 30 w 30"/>
                  <a:gd name="T35" fmla="*/ 2 h 35"/>
                  <a:gd name="T36" fmla="*/ 30 w 30"/>
                  <a:gd name="T3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246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418250" y="4651871"/>
              <a:ext cx="203200" cy="574195"/>
              <a:chOff x="2555876" y="4340225"/>
              <a:chExt cx="203200" cy="601663"/>
            </a:xfrm>
            <a:solidFill>
              <a:schemeClr val="accent2"/>
            </a:solidFill>
          </p:grpSpPr>
          <p:sp>
            <p:nvSpPr>
              <p:cNvPr id="113" name="Freeform 105"/>
              <p:cNvSpPr>
                <a:spLocks/>
              </p:cNvSpPr>
              <p:nvPr/>
            </p:nvSpPr>
            <p:spPr bwMode="auto">
              <a:xfrm>
                <a:off x="2582863" y="4424363"/>
                <a:ext cx="176213" cy="517525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4" name="Freeform 106"/>
              <p:cNvSpPr>
                <a:spLocks/>
              </p:cNvSpPr>
              <p:nvPr/>
            </p:nvSpPr>
            <p:spPr bwMode="auto">
              <a:xfrm>
                <a:off x="2576513" y="4340225"/>
                <a:ext cx="127000" cy="146050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5" name="Freeform 107"/>
              <p:cNvSpPr>
                <a:spLocks/>
              </p:cNvSpPr>
              <p:nvPr/>
            </p:nvSpPr>
            <p:spPr bwMode="auto">
              <a:xfrm>
                <a:off x="2571751" y="4389438"/>
                <a:ext cx="150813" cy="14446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6" name="Freeform 110"/>
              <p:cNvSpPr>
                <a:spLocks/>
              </p:cNvSpPr>
              <p:nvPr/>
            </p:nvSpPr>
            <p:spPr bwMode="auto">
              <a:xfrm>
                <a:off x="2555876" y="4430713"/>
                <a:ext cx="44450" cy="260350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881800" y="4657938"/>
              <a:ext cx="796925" cy="584802"/>
              <a:chOff x="3019426" y="4346575"/>
              <a:chExt cx="796925" cy="612776"/>
            </a:xfrm>
            <a:solidFill>
              <a:schemeClr val="accent4"/>
            </a:solidFill>
          </p:grpSpPr>
          <p:sp>
            <p:nvSpPr>
              <p:cNvPr id="107" name="Freeform 110"/>
              <p:cNvSpPr>
                <a:spLocks/>
              </p:cNvSpPr>
              <p:nvPr/>
            </p:nvSpPr>
            <p:spPr bwMode="auto">
              <a:xfrm>
                <a:off x="3040063" y="4346575"/>
                <a:ext cx="776288" cy="347663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8" name="Rectangle 111"/>
              <p:cNvSpPr>
                <a:spLocks noChangeArrowheads="1"/>
              </p:cNvSpPr>
              <p:nvPr/>
            </p:nvSpPr>
            <p:spPr bwMode="auto">
              <a:xfrm>
                <a:off x="3049588" y="4510088"/>
                <a:ext cx="22225" cy="255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9" name="Freeform 112"/>
              <p:cNvSpPr>
                <a:spLocks/>
              </p:cNvSpPr>
              <p:nvPr/>
            </p:nvSpPr>
            <p:spPr bwMode="auto">
              <a:xfrm>
                <a:off x="3022601" y="4735513"/>
                <a:ext cx="76200" cy="77788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0" name="Freeform 113"/>
              <p:cNvSpPr>
                <a:spLocks/>
              </p:cNvSpPr>
              <p:nvPr/>
            </p:nvSpPr>
            <p:spPr bwMode="auto">
              <a:xfrm>
                <a:off x="3052763" y="4778375"/>
                <a:ext cx="46038" cy="16986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1" name="Freeform 114"/>
              <p:cNvSpPr>
                <a:spLocks/>
              </p:cNvSpPr>
              <p:nvPr/>
            </p:nvSpPr>
            <p:spPr bwMode="auto">
              <a:xfrm>
                <a:off x="3019426" y="4778375"/>
                <a:ext cx="46038" cy="16986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" name="Freeform 115"/>
              <p:cNvSpPr>
                <a:spLocks/>
              </p:cNvSpPr>
              <p:nvPr/>
            </p:nvSpPr>
            <p:spPr bwMode="auto">
              <a:xfrm>
                <a:off x="3211513" y="4624388"/>
                <a:ext cx="449263" cy="3349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4" name="Freeform 116"/>
            <p:cNvSpPr>
              <a:spLocks noEditPoints="1"/>
            </p:cNvSpPr>
            <p:nvPr/>
          </p:nvSpPr>
          <p:spPr bwMode="auto">
            <a:xfrm>
              <a:off x="4893037" y="2627798"/>
              <a:ext cx="392113" cy="469658"/>
            </a:xfrm>
            <a:custGeom>
              <a:avLst/>
              <a:gdLst>
                <a:gd name="T0" fmla="*/ 82 w 247"/>
                <a:gd name="T1" fmla="*/ 150 h 310"/>
                <a:gd name="T2" fmla="*/ 87 w 247"/>
                <a:gd name="T3" fmla="*/ 132 h 310"/>
                <a:gd name="T4" fmla="*/ 87 w 247"/>
                <a:gd name="T5" fmla="*/ 59 h 310"/>
                <a:gd name="T6" fmla="*/ 79 w 247"/>
                <a:gd name="T7" fmla="*/ 50 h 310"/>
                <a:gd name="T8" fmla="*/ 80 w 247"/>
                <a:gd name="T9" fmla="*/ 17 h 310"/>
                <a:gd name="T10" fmla="*/ 80 w 247"/>
                <a:gd name="T11" fmla="*/ 13 h 310"/>
                <a:gd name="T12" fmla="*/ 92 w 247"/>
                <a:gd name="T13" fmla="*/ 5 h 310"/>
                <a:gd name="T14" fmla="*/ 125 w 247"/>
                <a:gd name="T15" fmla="*/ 0 h 310"/>
                <a:gd name="T16" fmla="*/ 162 w 247"/>
                <a:gd name="T17" fmla="*/ 6 h 310"/>
                <a:gd name="T18" fmla="*/ 168 w 247"/>
                <a:gd name="T19" fmla="*/ 16 h 310"/>
                <a:gd name="T20" fmla="*/ 170 w 247"/>
                <a:gd name="T21" fmla="*/ 17 h 310"/>
                <a:gd name="T22" fmla="*/ 168 w 247"/>
                <a:gd name="T23" fmla="*/ 50 h 310"/>
                <a:gd name="T24" fmla="*/ 162 w 247"/>
                <a:gd name="T25" fmla="*/ 58 h 310"/>
                <a:gd name="T26" fmla="*/ 156 w 247"/>
                <a:gd name="T27" fmla="*/ 132 h 310"/>
                <a:gd name="T28" fmla="*/ 157 w 247"/>
                <a:gd name="T29" fmla="*/ 140 h 310"/>
                <a:gd name="T30" fmla="*/ 166 w 247"/>
                <a:gd name="T31" fmla="*/ 150 h 310"/>
                <a:gd name="T32" fmla="*/ 190 w 247"/>
                <a:gd name="T33" fmla="*/ 171 h 310"/>
                <a:gd name="T34" fmla="*/ 231 w 247"/>
                <a:gd name="T35" fmla="*/ 222 h 310"/>
                <a:gd name="T36" fmla="*/ 246 w 247"/>
                <a:gd name="T37" fmla="*/ 253 h 310"/>
                <a:gd name="T38" fmla="*/ 243 w 247"/>
                <a:gd name="T39" fmla="*/ 278 h 310"/>
                <a:gd name="T40" fmla="*/ 236 w 247"/>
                <a:gd name="T41" fmla="*/ 285 h 310"/>
                <a:gd name="T42" fmla="*/ 187 w 247"/>
                <a:gd name="T43" fmla="*/ 304 h 310"/>
                <a:gd name="T44" fmla="*/ 141 w 247"/>
                <a:gd name="T45" fmla="*/ 310 h 310"/>
                <a:gd name="T46" fmla="*/ 113 w 247"/>
                <a:gd name="T47" fmla="*/ 310 h 310"/>
                <a:gd name="T48" fmla="*/ 51 w 247"/>
                <a:gd name="T49" fmla="*/ 303 h 310"/>
                <a:gd name="T50" fmla="*/ 63 w 247"/>
                <a:gd name="T51" fmla="*/ 285 h 310"/>
                <a:gd name="T52" fmla="*/ 83 w 247"/>
                <a:gd name="T53" fmla="*/ 287 h 310"/>
                <a:gd name="T54" fmla="*/ 61 w 247"/>
                <a:gd name="T55" fmla="*/ 280 h 310"/>
                <a:gd name="T56" fmla="*/ 51 w 247"/>
                <a:gd name="T57" fmla="*/ 211 h 310"/>
                <a:gd name="T58" fmla="*/ 76 w 247"/>
                <a:gd name="T59" fmla="*/ 180 h 310"/>
                <a:gd name="T60" fmla="*/ 51 w 247"/>
                <a:gd name="T61" fmla="*/ 203 h 310"/>
                <a:gd name="T62" fmla="*/ 68 w 247"/>
                <a:gd name="T63" fmla="*/ 159 h 310"/>
                <a:gd name="T64" fmla="*/ 51 w 247"/>
                <a:gd name="T65" fmla="*/ 303 h 310"/>
                <a:gd name="T66" fmla="*/ 30 w 247"/>
                <a:gd name="T67" fmla="*/ 296 h 310"/>
                <a:gd name="T68" fmla="*/ 11 w 247"/>
                <a:gd name="T69" fmla="*/ 285 h 310"/>
                <a:gd name="T70" fmla="*/ 2 w 247"/>
                <a:gd name="T71" fmla="*/ 270 h 310"/>
                <a:gd name="T72" fmla="*/ 3 w 247"/>
                <a:gd name="T73" fmla="*/ 251 h 310"/>
                <a:gd name="T74" fmla="*/ 27 w 247"/>
                <a:gd name="T75" fmla="*/ 205 h 310"/>
                <a:gd name="T76" fmla="*/ 51 w 247"/>
                <a:gd name="T77" fmla="*/ 203 h 310"/>
                <a:gd name="T78" fmla="*/ 27 w 247"/>
                <a:gd name="T79" fmla="*/ 228 h 310"/>
                <a:gd name="T80" fmla="*/ 18 w 247"/>
                <a:gd name="T81" fmla="*/ 249 h 310"/>
                <a:gd name="T82" fmla="*/ 18 w 247"/>
                <a:gd name="T83" fmla="*/ 261 h 310"/>
                <a:gd name="T84" fmla="*/ 27 w 247"/>
                <a:gd name="T85" fmla="*/ 273 h 310"/>
                <a:gd name="T86" fmla="*/ 51 w 247"/>
                <a:gd name="T87" fmla="*/ 303 h 310"/>
                <a:gd name="T88" fmla="*/ 51 w 247"/>
                <a:gd name="T89" fmla="*/ 211 h 310"/>
                <a:gd name="T90" fmla="*/ 34 w 247"/>
                <a:gd name="T91" fmla="*/ 243 h 310"/>
                <a:gd name="T92" fmla="*/ 36 w 247"/>
                <a:gd name="T93" fmla="*/ 259 h 310"/>
                <a:gd name="T94" fmla="*/ 51 w 247"/>
                <a:gd name="T95" fmla="*/ 27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7" h="310">
                  <a:moveTo>
                    <a:pt x="80" y="150"/>
                  </a:moveTo>
                  <a:lnTo>
                    <a:pt x="80" y="150"/>
                  </a:lnTo>
                  <a:lnTo>
                    <a:pt x="82" y="150"/>
                  </a:lnTo>
                  <a:lnTo>
                    <a:pt x="84" y="146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87" y="132"/>
                  </a:lnTo>
                  <a:lnTo>
                    <a:pt x="87" y="59"/>
                  </a:lnTo>
                  <a:lnTo>
                    <a:pt x="87" y="59"/>
                  </a:lnTo>
                  <a:lnTo>
                    <a:pt x="82" y="55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80" y="13"/>
                  </a:lnTo>
                  <a:lnTo>
                    <a:pt x="83" y="10"/>
                  </a:lnTo>
                  <a:lnTo>
                    <a:pt x="87" y="6"/>
                  </a:lnTo>
                  <a:lnTo>
                    <a:pt x="92" y="5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41" y="1"/>
                  </a:lnTo>
                  <a:lnTo>
                    <a:pt x="156" y="5"/>
                  </a:lnTo>
                  <a:lnTo>
                    <a:pt x="162" y="6"/>
                  </a:lnTo>
                  <a:lnTo>
                    <a:pt x="166" y="10"/>
                  </a:lnTo>
                  <a:lnTo>
                    <a:pt x="168" y="13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7"/>
                  </a:lnTo>
                  <a:lnTo>
                    <a:pt x="170" y="17"/>
                  </a:lnTo>
                  <a:lnTo>
                    <a:pt x="170" y="50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8" y="52"/>
                  </a:lnTo>
                  <a:lnTo>
                    <a:pt x="166" y="55"/>
                  </a:lnTo>
                  <a:lnTo>
                    <a:pt x="162" y="58"/>
                  </a:lnTo>
                  <a:lnTo>
                    <a:pt x="156" y="59"/>
                  </a:lnTo>
                  <a:lnTo>
                    <a:pt x="156" y="59"/>
                  </a:lnTo>
                  <a:lnTo>
                    <a:pt x="156" y="132"/>
                  </a:lnTo>
                  <a:lnTo>
                    <a:pt x="156" y="132"/>
                  </a:lnTo>
                  <a:lnTo>
                    <a:pt x="156" y="136"/>
                  </a:lnTo>
                  <a:lnTo>
                    <a:pt x="157" y="140"/>
                  </a:lnTo>
                  <a:lnTo>
                    <a:pt x="160" y="146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5" y="158"/>
                  </a:lnTo>
                  <a:lnTo>
                    <a:pt x="190" y="171"/>
                  </a:lnTo>
                  <a:lnTo>
                    <a:pt x="206" y="189"/>
                  </a:lnTo>
                  <a:lnTo>
                    <a:pt x="222" y="211"/>
                  </a:lnTo>
                  <a:lnTo>
                    <a:pt x="231" y="222"/>
                  </a:lnTo>
                  <a:lnTo>
                    <a:pt x="236" y="232"/>
                  </a:lnTo>
                  <a:lnTo>
                    <a:pt x="241" y="243"/>
                  </a:lnTo>
                  <a:lnTo>
                    <a:pt x="246" y="253"/>
                  </a:lnTo>
                  <a:lnTo>
                    <a:pt x="247" y="262"/>
                  </a:lnTo>
                  <a:lnTo>
                    <a:pt x="246" y="272"/>
                  </a:lnTo>
                  <a:lnTo>
                    <a:pt x="243" y="278"/>
                  </a:lnTo>
                  <a:lnTo>
                    <a:pt x="240" y="282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21" y="293"/>
                  </a:lnTo>
                  <a:lnTo>
                    <a:pt x="205" y="300"/>
                  </a:lnTo>
                  <a:lnTo>
                    <a:pt x="187" y="304"/>
                  </a:lnTo>
                  <a:lnTo>
                    <a:pt x="171" y="307"/>
                  </a:lnTo>
                  <a:lnTo>
                    <a:pt x="155" y="310"/>
                  </a:lnTo>
                  <a:lnTo>
                    <a:pt x="141" y="310"/>
                  </a:lnTo>
                  <a:lnTo>
                    <a:pt x="124" y="310"/>
                  </a:lnTo>
                  <a:lnTo>
                    <a:pt x="124" y="310"/>
                  </a:lnTo>
                  <a:lnTo>
                    <a:pt x="113" y="310"/>
                  </a:lnTo>
                  <a:lnTo>
                    <a:pt x="95" y="310"/>
                  </a:lnTo>
                  <a:lnTo>
                    <a:pt x="74" y="307"/>
                  </a:lnTo>
                  <a:lnTo>
                    <a:pt x="51" y="303"/>
                  </a:lnTo>
                  <a:lnTo>
                    <a:pt x="51" y="282"/>
                  </a:lnTo>
                  <a:lnTo>
                    <a:pt x="51" y="282"/>
                  </a:lnTo>
                  <a:lnTo>
                    <a:pt x="63" y="285"/>
                  </a:lnTo>
                  <a:lnTo>
                    <a:pt x="72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72" y="284"/>
                  </a:lnTo>
                  <a:lnTo>
                    <a:pt x="61" y="280"/>
                  </a:lnTo>
                  <a:lnTo>
                    <a:pt x="51" y="274"/>
                  </a:lnTo>
                  <a:lnTo>
                    <a:pt x="51" y="211"/>
                  </a:lnTo>
                  <a:lnTo>
                    <a:pt x="51" y="211"/>
                  </a:lnTo>
                  <a:lnTo>
                    <a:pt x="60" y="199"/>
                  </a:lnTo>
                  <a:lnTo>
                    <a:pt x="68" y="189"/>
                  </a:lnTo>
                  <a:lnTo>
                    <a:pt x="76" y="180"/>
                  </a:lnTo>
                  <a:lnTo>
                    <a:pt x="76" y="180"/>
                  </a:lnTo>
                  <a:lnTo>
                    <a:pt x="68" y="186"/>
                  </a:lnTo>
                  <a:lnTo>
                    <a:pt x="51" y="203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68" y="159"/>
                  </a:lnTo>
                  <a:lnTo>
                    <a:pt x="80" y="150"/>
                  </a:lnTo>
                  <a:lnTo>
                    <a:pt x="80" y="150"/>
                  </a:lnTo>
                  <a:close/>
                  <a:moveTo>
                    <a:pt x="51" y="303"/>
                  </a:moveTo>
                  <a:lnTo>
                    <a:pt x="51" y="303"/>
                  </a:lnTo>
                  <a:lnTo>
                    <a:pt x="40" y="299"/>
                  </a:lnTo>
                  <a:lnTo>
                    <a:pt x="30" y="296"/>
                  </a:lnTo>
                  <a:lnTo>
                    <a:pt x="21" y="291"/>
                  </a:lnTo>
                  <a:lnTo>
                    <a:pt x="11" y="285"/>
                  </a:lnTo>
                  <a:lnTo>
                    <a:pt x="11" y="285"/>
                  </a:lnTo>
                  <a:lnTo>
                    <a:pt x="6" y="281"/>
                  </a:lnTo>
                  <a:lnTo>
                    <a:pt x="3" y="276"/>
                  </a:lnTo>
                  <a:lnTo>
                    <a:pt x="2" y="270"/>
                  </a:lnTo>
                  <a:lnTo>
                    <a:pt x="0" y="265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9" y="236"/>
                  </a:lnTo>
                  <a:lnTo>
                    <a:pt x="17" y="222"/>
                  </a:lnTo>
                  <a:lnTo>
                    <a:pt x="27" y="205"/>
                  </a:lnTo>
                  <a:lnTo>
                    <a:pt x="38" y="192"/>
                  </a:lnTo>
                  <a:lnTo>
                    <a:pt x="51" y="178"/>
                  </a:lnTo>
                  <a:lnTo>
                    <a:pt x="51" y="203"/>
                  </a:lnTo>
                  <a:lnTo>
                    <a:pt x="51" y="203"/>
                  </a:lnTo>
                  <a:lnTo>
                    <a:pt x="38" y="215"/>
                  </a:lnTo>
                  <a:lnTo>
                    <a:pt x="27" y="228"/>
                  </a:lnTo>
                  <a:lnTo>
                    <a:pt x="23" y="235"/>
                  </a:lnTo>
                  <a:lnTo>
                    <a:pt x="21" y="242"/>
                  </a:lnTo>
                  <a:lnTo>
                    <a:pt x="18" y="249"/>
                  </a:lnTo>
                  <a:lnTo>
                    <a:pt x="18" y="255"/>
                  </a:lnTo>
                  <a:lnTo>
                    <a:pt x="18" y="255"/>
                  </a:lnTo>
                  <a:lnTo>
                    <a:pt x="18" y="261"/>
                  </a:lnTo>
                  <a:lnTo>
                    <a:pt x="21" y="266"/>
                  </a:lnTo>
                  <a:lnTo>
                    <a:pt x="23" y="270"/>
                  </a:lnTo>
                  <a:lnTo>
                    <a:pt x="27" y="273"/>
                  </a:lnTo>
                  <a:lnTo>
                    <a:pt x="38" y="278"/>
                  </a:lnTo>
                  <a:lnTo>
                    <a:pt x="51" y="282"/>
                  </a:lnTo>
                  <a:lnTo>
                    <a:pt x="51" y="303"/>
                  </a:lnTo>
                  <a:lnTo>
                    <a:pt x="51" y="303"/>
                  </a:lnTo>
                  <a:close/>
                  <a:moveTo>
                    <a:pt x="51" y="211"/>
                  </a:moveTo>
                  <a:lnTo>
                    <a:pt x="51" y="211"/>
                  </a:lnTo>
                  <a:lnTo>
                    <a:pt x="44" y="222"/>
                  </a:lnTo>
                  <a:lnTo>
                    <a:pt x="38" y="232"/>
                  </a:lnTo>
                  <a:lnTo>
                    <a:pt x="34" y="243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36" y="259"/>
                  </a:lnTo>
                  <a:lnTo>
                    <a:pt x="38" y="265"/>
                  </a:lnTo>
                  <a:lnTo>
                    <a:pt x="44" y="270"/>
                  </a:lnTo>
                  <a:lnTo>
                    <a:pt x="51" y="274"/>
                  </a:lnTo>
                  <a:lnTo>
                    <a:pt x="51" y="21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064112" y="2468718"/>
              <a:ext cx="404813" cy="583284"/>
              <a:chOff x="1201738" y="2052638"/>
              <a:chExt cx="404813" cy="611188"/>
            </a:xfrm>
            <a:solidFill>
              <a:schemeClr val="accent3"/>
            </a:solidFill>
          </p:grpSpPr>
          <p:sp>
            <p:nvSpPr>
              <p:cNvPr id="103" name="Freeform 117"/>
              <p:cNvSpPr>
                <a:spLocks/>
              </p:cNvSpPr>
              <p:nvPr/>
            </p:nvSpPr>
            <p:spPr bwMode="auto">
              <a:xfrm>
                <a:off x="1325563" y="2101850"/>
                <a:ext cx="139700" cy="139700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" name="Freeform 118"/>
              <p:cNvSpPr>
                <a:spLocks/>
              </p:cNvSpPr>
              <p:nvPr/>
            </p:nvSpPr>
            <p:spPr bwMode="auto">
              <a:xfrm>
                <a:off x="1201738" y="2205038"/>
                <a:ext cx="212725" cy="45878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5" name="Freeform 119"/>
              <p:cNvSpPr>
                <a:spLocks/>
              </p:cNvSpPr>
              <p:nvPr/>
            </p:nvSpPr>
            <p:spPr bwMode="auto">
              <a:xfrm>
                <a:off x="1371601" y="2205038"/>
                <a:ext cx="234950" cy="449263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Freeform 120"/>
              <p:cNvSpPr>
                <a:spLocks/>
              </p:cNvSpPr>
              <p:nvPr/>
            </p:nvSpPr>
            <p:spPr bwMode="auto">
              <a:xfrm>
                <a:off x="1376363" y="2052638"/>
                <a:ext cx="25400" cy="77788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973750" y="2144505"/>
              <a:ext cx="601663" cy="574195"/>
              <a:chOff x="2111376" y="1712913"/>
              <a:chExt cx="601663" cy="601663"/>
            </a:xfrm>
            <a:solidFill>
              <a:schemeClr val="accent3"/>
            </a:solidFill>
          </p:grpSpPr>
          <p:sp>
            <p:nvSpPr>
              <p:cNvPr id="98" name="Freeform 121"/>
              <p:cNvSpPr>
                <a:spLocks noEditPoints="1"/>
              </p:cNvSpPr>
              <p:nvPr/>
            </p:nvSpPr>
            <p:spPr bwMode="auto">
              <a:xfrm>
                <a:off x="2300288" y="1712913"/>
                <a:ext cx="223838" cy="601663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9" name="Freeform 122"/>
              <p:cNvSpPr>
                <a:spLocks noEditPoints="1"/>
              </p:cNvSpPr>
              <p:nvPr/>
            </p:nvSpPr>
            <p:spPr bwMode="auto">
              <a:xfrm>
                <a:off x="2111376" y="1905000"/>
                <a:ext cx="601663" cy="220663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0" name="Freeform 123"/>
              <p:cNvSpPr>
                <a:spLocks noEditPoints="1"/>
              </p:cNvSpPr>
              <p:nvPr/>
            </p:nvSpPr>
            <p:spPr bwMode="auto">
              <a:xfrm>
                <a:off x="2187576" y="1789113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1" name="Freeform 124"/>
              <p:cNvSpPr>
                <a:spLocks noEditPoints="1"/>
              </p:cNvSpPr>
              <p:nvPr/>
            </p:nvSpPr>
            <p:spPr bwMode="auto">
              <a:xfrm>
                <a:off x="2187576" y="1789113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2" name="Freeform 125"/>
              <p:cNvSpPr>
                <a:spLocks/>
              </p:cNvSpPr>
              <p:nvPr/>
            </p:nvSpPr>
            <p:spPr bwMode="auto">
              <a:xfrm>
                <a:off x="2365376" y="1966913"/>
                <a:ext cx="92075" cy="95250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2356212" y="1980882"/>
              <a:ext cx="381000" cy="462082"/>
              <a:chOff x="1493838" y="1541463"/>
              <a:chExt cx="381000" cy="484187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96" name="Freeform 126"/>
              <p:cNvSpPr>
                <a:spLocks noEditPoints="1"/>
              </p:cNvSpPr>
              <p:nvPr/>
            </p:nvSpPr>
            <p:spPr bwMode="auto">
              <a:xfrm>
                <a:off x="1493838" y="1546225"/>
                <a:ext cx="254000" cy="479425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Rectangle 127"/>
              <p:cNvSpPr>
                <a:spLocks noChangeArrowheads="1"/>
              </p:cNvSpPr>
              <p:nvPr/>
            </p:nvSpPr>
            <p:spPr bwMode="auto">
              <a:xfrm>
                <a:off x="1811338" y="1541463"/>
                <a:ext cx="63500" cy="471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8" name="Freeform 128"/>
            <p:cNvSpPr>
              <a:spLocks noEditPoints="1"/>
            </p:cNvSpPr>
            <p:nvPr/>
          </p:nvSpPr>
          <p:spPr bwMode="auto">
            <a:xfrm>
              <a:off x="4272325" y="4239784"/>
              <a:ext cx="508000" cy="378756"/>
            </a:xfrm>
            <a:custGeom>
              <a:avLst/>
              <a:gdLst>
                <a:gd name="T0" fmla="*/ 298 w 320"/>
                <a:gd name="T1" fmla="*/ 57 h 250"/>
                <a:gd name="T2" fmla="*/ 320 w 320"/>
                <a:gd name="T3" fmla="*/ 138 h 250"/>
                <a:gd name="T4" fmla="*/ 303 w 320"/>
                <a:gd name="T5" fmla="*/ 212 h 250"/>
                <a:gd name="T6" fmla="*/ 271 w 320"/>
                <a:gd name="T7" fmla="*/ 245 h 250"/>
                <a:gd name="T8" fmla="*/ 263 w 320"/>
                <a:gd name="T9" fmla="*/ 233 h 250"/>
                <a:gd name="T10" fmla="*/ 279 w 320"/>
                <a:gd name="T11" fmla="*/ 214 h 250"/>
                <a:gd name="T12" fmla="*/ 276 w 320"/>
                <a:gd name="T13" fmla="*/ 191 h 250"/>
                <a:gd name="T14" fmla="*/ 261 w 320"/>
                <a:gd name="T15" fmla="*/ 165 h 250"/>
                <a:gd name="T16" fmla="*/ 287 w 320"/>
                <a:gd name="T17" fmla="*/ 165 h 250"/>
                <a:gd name="T18" fmla="*/ 299 w 320"/>
                <a:gd name="T19" fmla="*/ 153 h 250"/>
                <a:gd name="T20" fmla="*/ 299 w 320"/>
                <a:gd name="T21" fmla="*/ 126 h 250"/>
                <a:gd name="T22" fmla="*/ 283 w 320"/>
                <a:gd name="T23" fmla="*/ 112 h 250"/>
                <a:gd name="T24" fmla="*/ 261 w 320"/>
                <a:gd name="T25" fmla="*/ 100 h 250"/>
                <a:gd name="T26" fmla="*/ 278 w 320"/>
                <a:gd name="T27" fmla="*/ 96 h 250"/>
                <a:gd name="T28" fmla="*/ 287 w 320"/>
                <a:gd name="T29" fmla="*/ 74 h 250"/>
                <a:gd name="T30" fmla="*/ 280 w 320"/>
                <a:gd name="T31" fmla="*/ 58 h 250"/>
                <a:gd name="T32" fmla="*/ 238 w 320"/>
                <a:gd name="T33" fmla="*/ 8 h 250"/>
                <a:gd name="T34" fmla="*/ 261 w 320"/>
                <a:gd name="T35" fmla="*/ 50 h 250"/>
                <a:gd name="T36" fmla="*/ 242 w 320"/>
                <a:gd name="T37" fmla="*/ 59 h 250"/>
                <a:gd name="T38" fmla="*/ 238 w 320"/>
                <a:gd name="T39" fmla="*/ 34 h 250"/>
                <a:gd name="T40" fmla="*/ 261 w 320"/>
                <a:gd name="T41" fmla="*/ 247 h 250"/>
                <a:gd name="T42" fmla="*/ 244 w 320"/>
                <a:gd name="T43" fmla="*/ 235 h 250"/>
                <a:gd name="T44" fmla="*/ 261 w 320"/>
                <a:gd name="T45" fmla="*/ 247 h 250"/>
                <a:gd name="T46" fmla="*/ 261 w 320"/>
                <a:gd name="T47" fmla="*/ 113 h 250"/>
                <a:gd name="T48" fmla="*/ 245 w 320"/>
                <a:gd name="T49" fmla="*/ 135 h 250"/>
                <a:gd name="T50" fmla="*/ 252 w 320"/>
                <a:gd name="T51" fmla="*/ 155 h 250"/>
                <a:gd name="T52" fmla="*/ 256 w 320"/>
                <a:gd name="T53" fmla="*/ 174 h 250"/>
                <a:gd name="T54" fmla="*/ 238 w 320"/>
                <a:gd name="T55" fmla="*/ 82 h 250"/>
                <a:gd name="T56" fmla="*/ 255 w 320"/>
                <a:gd name="T57" fmla="*/ 100 h 250"/>
                <a:gd name="T58" fmla="*/ 238 w 320"/>
                <a:gd name="T59" fmla="*/ 8 h 250"/>
                <a:gd name="T60" fmla="*/ 234 w 320"/>
                <a:gd name="T61" fmla="*/ 20 h 250"/>
                <a:gd name="T62" fmla="*/ 219 w 320"/>
                <a:gd name="T63" fmla="*/ 2 h 250"/>
                <a:gd name="T64" fmla="*/ 219 w 320"/>
                <a:gd name="T65" fmla="*/ 215 h 250"/>
                <a:gd name="T66" fmla="*/ 229 w 320"/>
                <a:gd name="T67" fmla="*/ 227 h 250"/>
                <a:gd name="T68" fmla="*/ 238 w 320"/>
                <a:gd name="T69" fmla="*/ 39 h 250"/>
                <a:gd name="T70" fmla="*/ 238 w 320"/>
                <a:gd name="T71" fmla="*/ 174 h 250"/>
                <a:gd name="T72" fmla="*/ 226 w 320"/>
                <a:gd name="T73" fmla="*/ 184 h 250"/>
                <a:gd name="T74" fmla="*/ 225 w 320"/>
                <a:gd name="T75" fmla="*/ 51 h 250"/>
                <a:gd name="T76" fmla="*/ 238 w 320"/>
                <a:gd name="T77" fmla="*/ 39 h 250"/>
                <a:gd name="T78" fmla="*/ 134 w 320"/>
                <a:gd name="T79" fmla="*/ 8 h 250"/>
                <a:gd name="T80" fmla="*/ 219 w 320"/>
                <a:gd name="T81" fmla="*/ 2 h 250"/>
                <a:gd name="T82" fmla="*/ 211 w 320"/>
                <a:gd name="T83" fmla="*/ 16 h 250"/>
                <a:gd name="T84" fmla="*/ 203 w 320"/>
                <a:gd name="T85" fmla="*/ 42 h 250"/>
                <a:gd name="T86" fmla="*/ 219 w 320"/>
                <a:gd name="T87" fmla="*/ 53 h 250"/>
                <a:gd name="T88" fmla="*/ 218 w 320"/>
                <a:gd name="T89" fmla="*/ 210 h 250"/>
                <a:gd name="T90" fmla="*/ 194 w 320"/>
                <a:gd name="T91" fmla="*/ 230 h 250"/>
                <a:gd name="T92" fmla="*/ 125 w 320"/>
                <a:gd name="T93" fmla="*/ 192 h 250"/>
                <a:gd name="T94" fmla="*/ 68 w 320"/>
                <a:gd name="T95" fmla="*/ 164 h 250"/>
                <a:gd name="T96" fmla="*/ 84 w 320"/>
                <a:gd name="T97" fmla="*/ 159 h 250"/>
                <a:gd name="T98" fmla="*/ 104 w 320"/>
                <a:gd name="T99" fmla="*/ 131 h 250"/>
                <a:gd name="T100" fmla="*/ 95 w 320"/>
                <a:gd name="T101" fmla="*/ 100 h 250"/>
                <a:gd name="T102" fmla="*/ 0 w 320"/>
                <a:gd name="T103" fmla="*/ 136 h 250"/>
                <a:gd name="T104" fmla="*/ 5 w 320"/>
                <a:gd name="T105" fmla="*/ 96 h 250"/>
                <a:gd name="T106" fmla="*/ 45 w 320"/>
                <a:gd name="T107" fmla="*/ 44 h 250"/>
                <a:gd name="T108" fmla="*/ 68 w 320"/>
                <a:gd name="T109" fmla="*/ 88 h 250"/>
                <a:gd name="T110" fmla="*/ 38 w 320"/>
                <a:gd name="T111" fmla="*/ 101 h 250"/>
                <a:gd name="T112" fmla="*/ 31 w 320"/>
                <a:gd name="T113" fmla="*/ 135 h 250"/>
                <a:gd name="T114" fmla="*/ 57 w 320"/>
                <a:gd name="T115" fmla="*/ 162 h 250"/>
                <a:gd name="T116" fmla="*/ 42 w 320"/>
                <a:gd name="T117" fmla="*/ 189 h 250"/>
                <a:gd name="T118" fmla="*/ 3 w 320"/>
                <a:gd name="T119" fmla="*/ 1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250">
                  <a:moveTo>
                    <a:pt x="261" y="19"/>
                  </a:moveTo>
                  <a:lnTo>
                    <a:pt x="261" y="19"/>
                  </a:lnTo>
                  <a:lnTo>
                    <a:pt x="276" y="30"/>
                  </a:lnTo>
                  <a:lnTo>
                    <a:pt x="288" y="42"/>
                  </a:lnTo>
                  <a:lnTo>
                    <a:pt x="298" y="57"/>
                  </a:lnTo>
                  <a:lnTo>
                    <a:pt x="306" y="71"/>
                  </a:lnTo>
                  <a:lnTo>
                    <a:pt x="312" y="88"/>
                  </a:lnTo>
                  <a:lnTo>
                    <a:pt x="316" y="104"/>
                  </a:lnTo>
                  <a:lnTo>
                    <a:pt x="318" y="120"/>
                  </a:lnTo>
                  <a:lnTo>
                    <a:pt x="320" y="138"/>
                  </a:lnTo>
                  <a:lnTo>
                    <a:pt x="320" y="154"/>
                  </a:lnTo>
                  <a:lnTo>
                    <a:pt x="317" y="170"/>
                  </a:lnTo>
                  <a:lnTo>
                    <a:pt x="314" y="185"/>
                  </a:lnTo>
                  <a:lnTo>
                    <a:pt x="310" y="200"/>
                  </a:lnTo>
                  <a:lnTo>
                    <a:pt x="303" y="212"/>
                  </a:lnTo>
                  <a:lnTo>
                    <a:pt x="297" y="223"/>
                  </a:lnTo>
                  <a:lnTo>
                    <a:pt x="290" y="233"/>
                  </a:lnTo>
                  <a:lnTo>
                    <a:pt x="282" y="239"/>
                  </a:lnTo>
                  <a:lnTo>
                    <a:pt x="282" y="239"/>
                  </a:lnTo>
                  <a:lnTo>
                    <a:pt x="271" y="245"/>
                  </a:lnTo>
                  <a:lnTo>
                    <a:pt x="261" y="247"/>
                  </a:lnTo>
                  <a:lnTo>
                    <a:pt x="261" y="233"/>
                  </a:lnTo>
                  <a:lnTo>
                    <a:pt x="261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8" y="229"/>
                  </a:lnTo>
                  <a:lnTo>
                    <a:pt x="272" y="224"/>
                  </a:lnTo>
                  <a:lnTo>
                    <a:pt x="276" y="219"/>
                  </a:lnTo>
                  <a:lnTo>
                    <a:pt x="279" y="214"/>
                  </a:lnTo>
                  <a:lnTo>
                    <a:pt x="280" y="208"/>
                  </a:lnTo>
                  <a:lnTo>
                    <a:pt x="280" y="203"/>
                  </a:lnTo>
                  <a:lnTo>
                    <a:pt x="279" y="196"/>
                  </a:lnTo>
                  <a:lnTo>
                    <a:pt x="276" y="191"/>
                  </a:lnTo>
                  <a:lnTo>
                    <a:pt x="276" y="191"/>
                  </a:lnTo>
                  <a:lnTo>
                    <a:pt x="274" y="185"/>
                  </a:lnTo>
                  <a:lnTo>
                    <a:pt x="271" y="181"/>
                  </a:lnTo>
                  <a:lnTo>
                    <a:pt x="267" y="178"/>
                  </a:lnTo>
                  <a:lnTo>
                    <a:pt x="261" y="176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8" y="168"/>
                  </a:lnTo>
                  <a:lnTo>
                    <a:pt x="275" y="168"/>
                  </a:lnTo>
                  <a:lnTo>
                    <a:pt x="280" y="168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93" y="162"/>
                  </a:lnTo>
                  <a:lnTo>
                    <a:pt x="297" y="158"/>
                  </a:lnTo>
                  <a:lnTo>
                    <a:pt x="299" y="153"/>
                  </a:lnTo>
                  <a:lnTo>
                    <a:pt x="302" y="149"/>
                  </a:lnTo>
                  <a:lnTo>
                    <a:pt x="303" y="143"/>
                  </a:lnTo>
                  <a:lnTo>
                    <a:pt x="303" y="136"/>
                  </a:lnTo>
                  <a:lnTo>
                    <a:pt x="302" y="131"/>
                  </a:lnTo>
                  <a:lnTo>
                    <a:pt x="299" y="126"/>
                  </a:lnTo>
                  <a:lnTo>
                    <a:pt x="299" y="126"/>
                  </a:lnTo>
                  <a:lnTo>
                    <a:pt x="297" y="122"/>
                  </a:lnTo>
                  <a:lnTo>
                    <a:pt x="293" y="118"/>
                  </a:lnTo>
                  <a:lnTo>
                    <a:pt x="288" y="113"/>
                  </a:lnTo>
                  <a:lnTo>
                    <a:pt x="283" y="112"/>
                  </a:lnTo>
                  <a:lnTo>
                    <a:pt x="279" y="111"/>
                  </a:lnTo>
                  <a:lnTo>
                    <a:pt x="272" y="109"/>
                  </a:lnTo>
                  <a:lnTo>
                    <a:pt x="267" y="111"/>
                  </a:lnTo>
                  <a:lnTo>
                    <a:pt x="261" y="112"/>
                  </a:lnTo>
                  <a:lnTo>
                    <a:pt x="261" y="100"/>
                  </a:lnTo>
                  <a:lnTo>
                    <a:pt x="261" y="100"/>
                  </a:lnTo>
                  <a:lnTo>
                    <a:pt x="268" y="100"/>
                  </a:lnTo>
                  <a:lnTo>
                    <a:pt x="274" y="99"/>
                  </a:lnTo>
                  <a:lnTo>
                    <a:pt x="274" y="99"/>
                  </a:lnTo>
                  <a:lnTo>
                    <a:pt x="278" y="96"/>
                  </a:lnTo>
                  <a:lnTo>
                    <a:pt x="282" y="92"/>
                  </a:lnTo>
                  <a:lnTo>
                    <a:pt x="284" y="88"/>
                  </a:lnTo>
                  <a:lnTo>
                    <a:pt x="286" y="84"/>
                  </a:lnTo>
                  <a:lnTo>
                    <a:pt x="287" y="78"/>
                  </a:lnTo>
                  <a:lnTo>
                    <a:pt x="287" y="74"/>
                  </a:lnTo>
                  <a:lnTo>
                    <a:pt x="286" y="69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0" y="58"/>
                  </a:lnTo>
                  <a:lnTo>
                    <a:pt x="275" y="54"/>
                  </a:lnTo>
                  <a:lnTo>
                    <a:pt x="270" y="51"/>
                  </a:lnTo>
                  <a:lnTo>
                    <a:pt x="261" y="50"/>
                  </a:lnTo>
                  <a:lnTo>
                    <a:pt x="261" y="19"/>
                  </a:lnTo>
                  <a:close/>
                  <a:moveTo>
                    <a:pt x="238" y="8"/>
                  </a:moveTo>
                  <a:lnTo>
                    <a:pt x="238" y="8"/>
                  </a:lnTo>
                  <a:lnTo>
                    <a:pt x="251" y="12"/>
                  </a:lnTo>
                  <a:lnTo>
                    <a:pt x="261" y="19"/>
                  </a:lnTo>
                  <a:lnTo>
                    <a:pt x="261" y="50"/>
                  </a:lnTo>
                  <a:lnTo>
                    <a:pt x="261" y="50"/>
                  </a:lnTo>
                  <a:lnTo>
                    <a:pt x="256" y="50"/>
                  </a:lnTo>
                  <a:lnTo>
                    <a:pt x="251" y="53"/>
                  </a:lnTo>
                  <a:lnTo>
                    <a:pt x="251" y="53"/>
                  </a:lnTo>
                  <a:lnTo>
                    <a:pt x="247" y="55"/>
                  </a:lnTo>
                  <a:lnTo>
                    <a:pt x="242" y="59"/>
                  </a:lnTo>
                  <a:lnTo>
                    <a:pt x="240" y="63"/>
                  </a:lnTo>
                  <a:lnTo>
                    <a:pt x="238" y="67"/>
                  </a:lnTo>
                  <a:lnTo>
                    <a:pt x="238" y="39"/>
                  </a:lnTo>
                  <a:lnTo>
                    <a:pt x="238" y="39"/>
                  </a:lnTo>
                  <a:lnTo>
                    <a:pt x="238" y="34"/>
                  </a:lnTo>
                  <a:lnTo>
                    <a:pt x="238" y="27"/>
                  </a:lnTo>
                  <a:lnTo>
                    <a:pt x="238" y="8"/>
                  </a:lnTo>
                  <a:lnTo>
                    <a:pt x="238" y="8"/>
                  </a:lnTo>
                  <a:close/>
                  <a:moveTo>
                    <a:pt x="261" y="247"/>
                  </a:moveTo>
                  <a:lnTo>
                    <a:pt x="261" y="247"/>
                  </a:lnTo>
                  <a:lnTo>
                    <a:pt x="249" y="250"/>
                  </a:lnTo>
                  <a:lnTo>
                    <a:pt x="238" y="250"/>
                  </a:lnTo>
                  <a:lnTo>
                    <a:pt x="238" y="233"/>
                  </a:lnTo>
                  <a:lnTo>
                    <a:pt x="238" y="233"/>
                  </a:lnTo>
                  <a:lnTo>
                    <a:pt x="244" y="235"/>
                  </a:lnTo>
                  <a:lnTo>
                    <a:pt x="249" y="235"/>
                  </a:lnTo>
                  <a:lnTo>
                    <a:pt x="256" y="235"/>
                  </a:lnTo>
                  <a:lnTo>
                    <a:pt x="261" y="233"/>
                  </a:lnTo>
                  <a:lnTo>
                    <a:pt x="261" y="247"/>
                  </a:lnTo>
                  <a:lnTo>
                    <a:pt x="261" y="247"/>
                  </a:lnTo>
                  <a:close/>
                  <a:moveTo>
                    <a:pt x="261" y="100"/>
                  </a:moveTo>
                  <a:lnTo>
                    <a:pt x="261" y="112"/>
                  </a:lnTo>
                  <a:lnTo>
                    <a:pt x="261" y="112"/>
                  </a:lnTo>
                  <a:lnTo>
                    <a:pt x="261" y="113"/>
                  </a:lnTo>
                  <a:lnTo>
                    <a:pt x="261" y="113"/>
                  </a:lnTo>
                  <a:lnTo>
                    <a:pt x="256" y="116"/>
                  </a:lnTo>
                  <a:lnTo>
                    <a:pt x="252" y="120"/>
                  </a:lnTo>
                  <a:lnTo>
                    <a:pt x="249" y="124"/>
                  </a:lnTo>
                  <a:lnTo>
                    <a:pt x="247" y="130"/>
                  </a:lnTo>
                  <a:lnTo>
                    <a:pt x="245" y="135"/>
                  </a:lnTo>
                  <a:lnTo>
                    <a:pt x="245" y="141"/>
                  </a:lnTo>
                  <a:lnTo>
                    <a:pt x="247" y="146"/>
                  </a:lnTo>
                  <a:lnTo>
                    <a:pt x="249" y="151"/>
                  </a:lnTo>
                  <a:lnTo>
                    <a:pt x="249" y="151"/>
                  </a:lnTo>
                  <a:lnTo>
                    <a:pt x="252" y="155"/>
                  </a:lnTo>
                  <a:lnTo>
                    <a:pt x="255" y="159"/>
                  </a:lnTo>
                  <a:lnTo>
                    <a:pt x="261" y="165"/>
                  </a:lnTo>
                  <a:lnTo>
                    <a:pt x="261" y="176"/>
                  </a:lnTo>
                  <a:lnTo>
                    <a:pt x="261" y="176"/>
                  </a:lnTo>
                  <a:lnTo>
                    <a:pt x="256" y="174"/>
                  </a:lnTo>
                  <a:lnTo>
                    <a:pt x="251" y="173"/>
                  </a:lnTo>
                  <a:lnTo>
                    <a:pt x="244" y="173"/>
                  </a:lnTo>
                  <a:lnTo>
                    <a:pt x="238" y="174"/>
                  </a:lnTo>
                  <a:lnTo>
                    <a:pt x="238" y="82"/>
                  </a:lnTo>
                  <a:lnTo>
                    <a:pt x="238" y="82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4" y="92"/>
                  </a:lnTo>
                  <a:lnTo>
                    <a:pt x="249" y="97"/>
                  </a:lnTo>
                  <a:lnTo>
                    <a:pt x="255" y="100"/>
                  </a:lnTo>
                  <a:lnTo>
                    <a:pt x="261" y="100"/>
                  </a:lnTo>
                  <a:lnTo>
                    <a:pt x="261" y="100"/>
                  </a:lnTo>
                  <a:close/>
                  <a:moveTo>
                    <a:pt x="219" y="2"/>
                  </a:moveTo>
                  <a:lnTo>
                    <a:pt x="219" y="2"/>
                  </a:lnTo>
                  <a:lnTo>
                    <a:pt x="238" y="8"/>
                  </a:lnTo>
                  <a:lnTo>
                    <a:pt x="238" y="27"/>
                  </a:lnTo>
                  <a:lnTo>
                    <a:pt x="238" y="27"/>
                  </a:lnTo>
                  <a:lnTo>
                    <a:pt x="237" y="24"/>
                  </a:lnTo>
                  <a:lnTo>
                    <a:pt x="237" y="24"/>
                  </a:lnTo>
                  <a:lnTo>
                    <a:pt x="234" y="20"/>
                  </a:lnTo>
                  <a:lnTo>
                    <a:pt x="230" y="17"/>
                  </a:lnTo>
                  <a:lnTo>
                    <a:pt x="225" y="15"/>
                  </a:lnTo>
                  <a:lnTo>
                    <a:pt x="219" y="15"/>
                  </a:lnTo>
                  <a:lnTo>
                    <a:pt x="219" y="2"/>
                  </a:lnTo>
                  <a:lnTo>
                    <a:pt x="219" y="2"/>
                  </a:lnTo>
                  <a:close/>
                  <a:moveTo>
                    <a:pt x="238" y="250"/>
                  </a:moveTo>
                  <a:lnTo>
                    <a:pt x="238" y="250"/>
                  </a:lnTo>
                  <a:lnTo>
                    <a:pt x="229" y="247"/>
                  </a:lnTo>
                  <a:lnTo>
                    <a:pt x="219" y="245"/>
                  </a:lnTo>
                  <a:lnTo>
                    <a:pt x="219" y="215"/>
                  </a:lnTo>
                  <a:lnTo>
                    <a:pt x="219" y="215"/>
                  </a:lnTo>
                  <a:lnTo>
                    <a:pt x="221" y="218"/>
                  </a:lnTo>
                  <a:lnTo>
                    <a:pt x="221" y="218"/>
                  </a:lnTo>
                  <a:lnTo>
                    <a:pt x="225" y="223"/>
                  </a:lnTo>
                  <a:lnTo>
                    <a:pt x="229" y="227"/>
                  </a:lnTo>
                  <a:lnTo>
                    <a:pt x="233" y="231"/>
                  </a:lnTo>
                  <a:lnTo>
                    <a:pt x="238" y="233"/>
                  </a:lnTo>
                  <a:lnTo>
                    <a:pt x="238" y="250"/>
                  </a:lnTo>
                  <a:lnTo>
                    <a:pt x="238" y="250"/>
                  </a:lnTo>
                  <a:close/>
                  <a:moveTo>
                    <a:pt x="238" y="39"/>
                  </a:moveTo>
                  <a:lnTo>
                    <a:pt x="238" y="67"/>
                  </a:lnTo>
                  <a:lnTo>
                    <a:pt x="238" y="67"/>
                  </a:lnTo>
                  <a:lnTo>
                    <a:pt x="237" y="74"/>
                  </a:lnTo>
                  <a:lnTo>
                    <a:pt x="238" y="82"/>
                  </a:lnTo>
                  <a:lnTo>
                    <a:pt x="238" y="174"/>
                  </a:lnTo>
                  <a:lnTo>
                    <a:pt x="238" y="174"/>
                  </a:lnTo>
                  <a:lnTo>
                    <a:pt x="236" y="176"/>
                  </a:lnTo>
                  <a:lnTo>
                    <a:pt x="236" y="176"/>
                  </a:lnTo>
                  <a:lnTo>
                    <a:pt x="230" y="180"/>
                  </a:lnTo>
                  <a:lnTo>
                    <a:pt x="226" y="184"/>
                  </a:lnTo>
                  <a:lnTo>
                    <a:pt x="222" y="188"/>
                  </a:lnTo>
                  <a:lnTo>
                    <a:pt x="219" y="193"/>
                  </a:lnTo>
                  <a:lnTo>
                    <a:pt x="219" y="53"/>
                  </a:lnTo>
                  <a:lnTo>
                    <a:pt x="219" y="53"/>
                  </a:lnTo>
                  <a:lnTo>
                    <a:pt x="225" y="51"/>
                  </a:lnTo>
                  <a:lnTo>
                    <a:pt x="229" y="50"/>
                  </a:lnTo>
                  <a:lnTo>
                    <a:pt x="229" y="50"/>
                  </a:lnTo>
                  <a:lnTo>
                    <a:pt x="234" y="46"/>
                  </a:lnTo>
                  <a:lnTo>
                    <a:pt x="238" y="39"/>
                  </a:lnTo>
                  <a:lnTo>
                    <a:pt x="238" y="39"/>
                  </a:lnTo>
                  <a:close/>
                  <a:moveTo>
                    <a:pt x="68" y="31"/>
                  </a:moveTo>
                  <a:lnTo>
                    <a:pt x="68" y="31"/>
                  </a:lnTo>
                  <a:lnTo>
                    <a:pt x="91" y="21"/>
                  </a:lnTo>
                  <a:lnTo>
                    <a:pt x="112" y="13"/>
                  </a:lnTo>
                  <a:lnTo>
                    <a:pt x="134" y="8"/>
                  </a:lnTo>
                  <a:lnTo>
                    <a:pt x="153" y="4"/>
                  </a:lnTo>
                  <a:lnTo>
                    <a:pt x="172" y="1"/>
                  </a:lnTo>
                  <a:lnTo>
                    <a:pt x="190" y="0"/>
                  </a:lnTo>
                  <a:lnTo>
                    <a:pt x="205" y="1"/>
                  </a:lnTo>
                  <a:lnTo>
                    <a:pt x="219" y="2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06" y="20"/>
                  </a:lnTo>
                  <a:lnTo>
                    <a:pt x="202" y="27"/>
                  </a:lnTo>
                  <a:lnTo>
                    <a:pt x="200" y="34"/>
                  </a:lnTo>
                  <a:lnTo>
                    <a:pt x="203" y="42"/>
                  </a:lnTo>
                  <a:lnTo>
                    <a:pt x="203" y="42"/>
                  </a:lnTo>
                  <a:lnTo>
                    <a:pt x="206" y="46"/>
                  </a:lnTo>
                  <a:lnTo>
                    <a:pt x="210" y="50"/>
                  </a:lnTo>
                  <a:lnTo>
                    <a:pt x="215" y="51"/>
                  </a:lnTo>
                  <a:lnTo>
                    <a:pt x="219" y="53"/>
                  </a:lnTo>
                  <a:lnTo>
                    <a:pt x="219" y="193"/>
                  </a:lnTo>
                  <a:lnTo>
                    <a:pt x="219" y="193"/>
                  </a:lnTo>
                  <a:lnTo>
                    <a:pt x="218" y="199"/>
                  </a:lnTo>
                  <a:lnTo>
                    <a:pt x="218" y="204"/>
                  </a:lnTo>
                  <a:lnTo>
                    <a:pt x="218" y="210"/>
                  </a:lnTo>
                  <a:lnTo>
                    <a:pt x="219" y="215"/>
                  </a:lnTo>
                  <a:lnTo>
                    <a:pt x="219" y="245"/>
                  </a:lnTo>
                  <a:lnTo>
                    <a:pt x="219" y="245"/>
                  </a:lnTo>
                  <a:lnTo>
                    <a:pt x="207" y="238"/>
                  </a:lnTo>
                  <a:lnTo>
                    <a:pt x="194" y="230"/>
                  </a:lnTo>
                  <a:lnTo>
                    <a:pt x="169" y="212"/>
                  </a:lnTo>
                  <a:lnTo>
                    <a:pt x="157" y="203"/>
                  </a:lnTo>
                  <a:lnTo>
                    <a:pt x="145" y="196"/>
                  </a:lnTo>
                  <a:lnTo>
                    <a:pt x="131" y="192"/>
                  </a:lnTo>
                  <a:lnTo>
                    <a:pt x="125" y="192"/>
                  </a:lnTo>
                  <a:lnTo>
                    <a:pt x="118" y="192"/>
                  </a:lnTo>
                  <a:lnTo>
                    <a:pt x="118" y="192"/>
                  </a:lnTo>
                  <a:lnTo>
                    <a:pt x="92" y="193"/>
                  </a:lnTo>
                  <a:lnTo>
                    <a:pt x="68" y="193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6" y="162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91" y="155"/>
                  </a:lnTo>
                  <a:lnTo>
                    <a:pt x="96" y="150"/>
                  </a:lnTo>
                  <a:lnTo>
                    <a:pt x="100" y="145"/>
                  </a:lnTo>
                  <a:lnTo>
                    <a:pt x="103" y="138"/>
                  </a:lnTo>
                  <a:lnTo>
                    <a:pt x="104" y="131"/>
                  </a:lnTo>
                  <a:lnTo>
                    <a:pt x="104" y="123"/>
                  </a:lnTo>
                  <a:lnTo>
                    <a:pt x="103" y="116"/>
                  </a:lnTo>
                  <a:lnTo>
                    <a:pt x="100" y="109"/>
                  </a:lnTo>
                  <a:lnTo>
                    <a:pt x="100" y="109"/>
                  </a:lnTo>
                  <a:lnTo>
                    <a:pt x="95" y="100"/>
                  </a:lnTo>
                  <a:lnTo>
                    <a:pt x="87" y="93"/>
                  </a:lnTo>
                  <a:lnTo>
                    <a:pt x="77" y="89"/>
                  </a:lnTo>
                  <a:lnTo>
                    <a:pt x="68" y="88"/>
                  </a:lnTo>
                  <a:lnTo>
                    <a:pt x="68" y="31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3" y="104"/>
                  </a:lnTo>
                  <a:lnTo>
                    <a:pt x="5" y="96"/>
                  </a:lnTo>
                  <a:lnTo>
                    <a:pt x="10" y="86"/>
                  </a:lnTo>
                  <a:lnTo>
                    <a:pt x="14" y="78"/>
                  </a:lnTo>
                  <a:lnTo>
                    <a:pt x="24" y="65"/>
                  </a:lnTo>
                  <a:lnTo>
                    <a:pt x="35" y="53"/>
                  </a:lnTo>
                  <a:lnTo>
                    <a:pt x="45" y="44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68" y="31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58" y="89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3" y="96"/>
                  </a:lnTo>
                  <a:lnTo>
                    <a:pt x="38" y="101"/>
                  </a:lnTo>
                  <a:lnTo>
                    <a:pt x="34" y="108"/>
                  </a:lnTo>
                  <a:lnTo>
                    <a:pt x="31" y="113"/>
                  </a:lnTo>
                  <a:lnTo>
                    <a:pt x="30" y="122"/>
                  </a:lnTo>
                  <a:lnTo>
                    <a:pt x="30" y="128"/>
                  </a:lnTo>
                  <a:lnTo>
                    <a:pt x="31" y="135"/>
                  </a:lnTo>
                  <a:lnTo>
                    <a:pt x="34" y="143"/>
                  </a:lnTo>
                  <a:lnTo>
                    <a:pt x="34" y="143"/>
                  </a:lnTo>
                  <a:lnTo>
                    <a:pt x="39" y="151"/>
                  </a:lnTo>
                  <a:lnTo>
                    <a:pt x="47" y="158"/>
                  </a:lnTo>
                  <a:lnTo>
                    <a:pt x="57" y="162"/>
                  </a:lnTo>
                  <a:lnTo>
                    <a:pt x="68" y="164"/>
                  </a:lnTo>
                  <a:lnTo>
                    <a:pt x="68" y="193"/>
                  </a:lnTo>
                  <a:lnTo>
                    <a:pt x="68" y="193"/>
                  </a:lnTo>
                  <a:lnTo>
                    <a:pt x="54" y="192"/>
                  </a:lnTo>
                  <a:lnTo>
                    <a:pt x="42" y="189"/>
                  </a:lnTo>
                  <a:lnTo>
                    <a:pt x="31" y="185"/>
                  </a:lnTo>
                  <a:lnTo>
                    <a:pt x="22" y="178"/>
                  </a:lnTo>
                  <a:lnTo>
                    <a:pt x="14" y="172"/>
                  </a:lnTo>
                  <a:lnTo>
                    <a:pt x="8" y="162"/>
                  </a:lnTo>
                  <a:lnTo>
                    <a:pt x="3" y="150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756262" y="4618540"/>
              <a:ext cx="495300" cy="615101"/>
              <a:chOff x="1893888" y="4305300"/>
              <a:chExt cx="495300" cy="644526"/>
            </a:xfrm>
            <a:solidFill>
              <a:schemeClr val="accent3"/>
            </a:solidFill>
          </p:grpSpPr>
          <p:sp>
            <p:nvSpPr>
              <p:cNvPr id="88" name="Freeform 129"/>
              <p:cNvSpPr>
                <a:spLocks/>
              </p:cNvSpPr>
              <p:nvPr/>
            </p:nvSpPr>
            <p:spPr bwMode="auto">
              <a:xfrm>
                <a:off x="1893888" y="430530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Freeform 130"/>
              <p:cNvSpPr>
                <a:spLocks noEditPoints="1"/>
              </p:cNvSpPr>
              <p:nvPr/>
            </p:nvSpPr>
            <p:spPr bwMode="auto">
              <a:xfrm>
                <a:off x="1947863" y="43148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Freeform 131"/>
              <p:cNvSpPr>
                <a:spLocks/>
              </p:cNvSpPr>
              <p:nvPr/>
            </p:nvSpPr>
            <p:spPr bwMode="auto">
              <a:xfrm>
                <a:off x="1941513" y="43227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Freeform 132"/>
              <p:cNvSpPr>
                <a:spLocks/>
              </p:cNvSpPr>
              <p:nvPr/>
            </p:nvSpPr>
            <p:spPr bwMode="auto">
              <a:xfrm>
                <a:off x="2139951" y="4786313"/>
                <a:ext cx="136525" cy="163513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Freeform 133"/>
              <p:cNvSpPr>
                <a:spLocks/>
              </p:cNvSpPr>
              <p:nvPr/>
            </p:nvSpPr>
            <p:spPr bwMode="auto">
              <a:xfrm>
                <a:off x="2024063" y="4786313"/>
                <a:ext cx="130175" cy="163513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Freeform 134"/>
              <p:cNvSpPr>
                <a:spLocks/>
              </p:cNvSpPr>
              <p:nvPr/>
            </p:nvSpPr>
            <p:spPr bwMode="auto">
              <a:xfrm>
                <a:off x="1893888" y="430530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Freeform 135"/>
              <p:cNvSpPr>
                <a:spLocks noEditPoints="1"/>
              </p:cNvSpPr>
              <p:nvPr/>
            </p:nvSpPr>
            <p:spPr bwMode="auto">
              <a:xfrm>
                <a:off x="1947863" y="43148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Freeform 136"/>
              <p:cNvSpPr>
                <a:spLocks/>
              </p:cNvSpPr>
              <p:nvPr/>
            </p:nvSpPr>
            <p:spPr bwMode="auto">
              <a:xfrm>
                <a:off x="1941513" y="43227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708887" y="2241463"/>
              <a:ext cx="323850" cy="549953"/>
              <a:chOff x="3846513" y="1814513"/>
              <a:chExt cx="323850" cy="57626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85" name="Freeform 137"/>
              <p:cNvSpPr>
                <a:spLocks noEditPoints="1"/>
              </p:cNvSpPr>
              <p:nvPr/>
            </p:nvSpPr>
            <p:spPr bwMode="auto">
              <a:xfrm>
                <a:off x="3846513" y="1814513"/>
                <a:ext cx="323850" cy="323850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Freeform 138"/>
              <p:cNvSpPr>
                <a:spLocks/>
              </p:cNvSpPr>
              <p:nvPr/>
            </p:nvSpPr>
            <p:spPr bwMode="auto">
              <a:xfrm>
                <a:off x="3994151" y="2119313"/>
                <a:ext cx="52388" cy="161925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7" name="Freeform 139"/>
              <p:cNvSpPr>
                <a:spLocks/>
              </p:cNvSpPr>
              <p:nvPr/>
            </p:nvSpPr>
            <p:spPr bwMode="auto">
              <a:xfrm>
                <a:off x="3986213" y="2171700"/>
                <a:ext cx="77788" cy="219075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1" name="Freeform 140"/>
            <p:cNvSpPr>
              <a:spLocks/>
            </p:cNvSpPr>
            <p:nvPr/>
          </p:nvSpPr>
          <p:spPr bwMode="auto">
            <a:xfrm>
              <a:off x="3427775" y="1615761"/>
              <a:ext cx="515938" cy="401482"/>
            </a:xfrm>
            <a:custGeom>
              <a:avLst/>
              <a:gdLst>
                <a:gd name="T0" fmla="*/ 166 w 325"/>
                <a:gd name="T1" fmla="*/ 265 h 265"/>
                <a:gd name="T2" fmla="*/ 166 w 325"/>
                <a:gd name="T3" fmla="*/ 265 h 265"/>
                <a:gd name="T4" fmla="*/ 169 w 325"/>
                <a:gd name="T5" fmla="*/ 263 h 265"/>
                <a:gd name="T6" fmla="*/ 177 w 325"/>
                <a:gd name="T7" fmla="*/ 257 h 265"/>
                <a:gd name="T8" fmla="*/ 189 w 325"/>
                <a:gd name="T9" fmla="*/ 250 h 265"/>
                <a:gd name="T10" fmla="*/ 198 w 325"/>
                <a:gd name="T11" fmla="*/ 246 h 265"/>
                <a:gd name="T12" fmla="*/ 207 w 325"/>
                <a:gd name="T13" fmla="*/ 244 h 265"/>
                <a:gd name="T14" fmla="*/ 218 w 325"/>
                <a:gd name="T15" fmla="*/ 241 h 265"/>
                <a:gd name="T16" fmla="*/ 230 w 325"/>
                <a:gd name="T17" fmla="*/ 240 h 265"/>
                <a:gd name="T18" fmla="*/ 242 w 325"/>
                <a:gd name="T19" fmla="*/ 240 h 265"/>
                <a:gd name="T20" fmla="*/ 257 w 325"/>
                <a:gd name="T21" fmla="*/ 241 h 265"/>
                <a:gd name="T22" fmla="*/ 272 w 325"/>
                <a:gd name="T23" fmla="*/ 242 h 265"/>
                <a:gd name="T24" fmla="*/ 288 w 325"/>
                <a:gd name="T25" fmla="*/ 248 h 265"/>
                <a:gd name="T26" fmla="*/ 306 w 325"/>
                <a:gd name="T27" fmla="*/ 255 h 265"/>
                <a:gd name="T28" fmla="*/ 325 w 325"/>
                <a:gd name="T29" fmla="*/ 263 h 265"/>
                <a:gd name="T30" fmla="*/ 325 w 325"/>
                <a:gd name="T31" fmla="*/ 26 h 265"/>
                <a:gd name="T32" fmla="*/ 325 w 325"/>
                <a:gd name="T33" fmla="*/ 26 h 265"/>
                <a:gd name="T34" fmla="*/ 307 w 325"/>
                <a:gd name="T35" fmla="*/ 18 h 265"/>
                <a:gd name="T36" fmla="*/ 288 w 325"/>
                <a:gd name="T37" fmla="*/ 9 h 265"/>
                <a:gd name="T38" fmla="*/ 265 w 325"/>
                <a:gd name="T39" fmla="*/ 4 h 265"/>
                <a:gd name="T40" fmla="*/ 253 w 325"/>
                <a:gd name="T41" fmla="*/ 1 h 265"/>
                <a:gd name="T42" fmla="*/ 240 w 325"/>
                <a:gd name="T43" fmla="*/ 0 h 265"/>
                <a:gd name="T44" fmla="*/ 226 w 325"/>
                <a:gd name="T45" fmla="*/ 0 h 265"/>
                <a:gd name="T46" fmla="*/ 212 w 325"/>
                <a:gd name="T47" fmla="*/ 1 h 265"/>
                <a:gd name="T48" fmla="*/ 199 w 325"/>
                <a:gd name="T49" fmla="*/ 4 h 265"/>
                <a:gd name="T50" fmla="*/ 187 w 325"/>
                <a:gd name="T51" fmla="*/ 8 h 265"/>
                <a:gd name="T52" fmla="*/ 175 w 325"/>
                <a:gd name="T53" fmla="*/ 16 h 265"/>
                <a:gd name="T54" fmla="*/ 162 w 325"/>
                <a:gd name="T55" fmla="*/ 26 h 265"/>
                <a:gd name="T56" fmla="*/ 0 w 325"/>
                <a:gd name="T57" fmla="*/ 26 h 265"/>
                <a:gd name="T58" fmla="*/ 0 w 325"/>
                <a:gd name="T59" fmla="*/ 264 h 265"/>
                <a:gd name="T60" fmla="*/ 166 w 325"/>
                <a:gd name="T61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5" h="265">
                  <a:moveTo>
                    <a:pt x="166" y="265"/>
                  </a:moveTo>
                  <a:lnTo>
                    <a:pt x="166" y="265"/>
                  </a:lnTo>
                  <a:lnTo>
                    <a:pt x="169" y="263"/>
                  </a:lnTo>
                  <a:lnTo>
                    <a:pt x="177" y="257"/>
                  </a:lnTo>
                  <a:lnTo>
                    <a:pt x="189" y="250"/>
                  </a:lnTo>
                  <a:lnTo>
                    <a:pt x="198" y="246"/>
                  </a:lnTo>
                  <a:lnTo>
                    <a:pt x="207" y="244"/>
                  </a:lnTo>
                  <a:lnTo>
                    <a:pt x="218" y="241"/>
                  </a:lnTo>
                  <a:lnTo>
                    <a:pt x="230" y="240"/>
                  </a:lnTo>
                  <a:lnTo>
                    <a:pt x="242" y="240"/>
                  </a:lnTo>
                  <a:lnTo>
                    <a:pt x="257" y="241"/>
                  </a:lnTo>
                  <a:lnTo>
                    <a:pt x="272" y="242"/>
                  </a:lnTo>
                  <a:lnTo>
                    <a:pt x="288" y="248"/>
                  </a:lnTo>
                  <a:lnTo>
                    <a:pt x="306" y="255"/>
                  </a:lnTo>
                  <a:lnTo>
                    <a:pt x="325" y="263"/>
                  </a:lnTo>
                  <a:lnTo>
                    <a:pt x="325" y="26"/>
                  </a:lnTo>
                  <a:lnTo>
                    <a:pt x="325" y="26"/>
                  </a:lnTo>
                  <a:lnTo>
                    <a:pt x="307" y="18"/>
                  </a:lnTo>
                  <a:lnTo>
                    <a:pt x="288" y="9"/>
                  </a:lnTo>
                  <a:lnTo>
                    <a:pt x="265" y="4"/>
                  </a:lnTo>
                  <a:lnTo>
                    <a:pt x="253" y="1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2" y="1"/>
                  </a:lnTo>
                  <a:lnTo>
                    <a:pt x="199" y="4"/>
                  </a:lnTo>
                  <a:lnTo>
                    <a:pt x="187" y="8"/>
                  </a:lnTo>
                  <a:lnTo>
                    <a:pt x="175" y="16"/>
                  </a:lnTo>
                  <a:lnTo>
                    <a:pt x="162" y="26"/>
                  </a:lnTo>
                  <a:lnTo>
                    <a:pt x="0" y="26"/>
                  </a:lnTo>
                  <a:lnTo>
                    <a:pt x="0" y="264"/>
                  </a:lnTo>
                  <a:lnTo>
                    <a:pt x="166" y="2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3469050" y="4071617"/>
              <a:ext cx="628650" cy="495414"/>
            </a:xfrm>
            <a:custGeom>
              <a:avLst/>
              <a:gdLst>
                <a:gd name="T0" fmla="*/ 365 w 396"/>
                <a:gd name="T1" fmla="*/ 0 h 327"/>
                <a:gd name="T2" fmla="*/ 383 w 396"/>
                <a:gd name="T3" fmla="*/ 5 h 327"/>
                <a:gd name="T4" fmla="*/ 394 w 396"/>
                <a:gd name="T5" fmla="*/ 19 h 327"/>
                <a:gd name="T6" fmla="*/ 396 w 396"/>
                <a:gd name="T7" fmla="*/ 197 h 327"/>
                <a:gd name="T8" fmla="*/ 394 w 396"/>
                <a:gd name="T9" fmla="*/ 210 h 327"/>
                <a:gd name="T10" fmla="*/ 383 w 396"/>
                <a:gd name="T11" fmla="*/ 224 h 327"/>
                <a:gd name="T12" fmla="*/ 365 w 396"/>
                <a:gd name="T13" fmla="*/ 230 h 327"/>
                <a:gd name="T14" fmla="*/ 295 w 396"/>
                <a:gd name="T15" fmla="*/ 260 h 327"/>
                <a:gd name="T16" fmla="*/ 307 w 396"/>
                <a:gd name="T17" fmla="*/ 262 h 327"/>
                <a:gd name="T18" fmla="*/ 321 w 396"/>
                <a:gd name="T19" fmla="*/ 273 h 327"/>
                <a:gd name="T20" fmla="*/ 326 w 396"/>
                <a:gd name="T21" fmla="*/ 291 h 327"/>
                <a:gd name="T22" fmla="*/ 326 w 396"/>
                <a:gd name="T23" fmla="*/ 302 h 327"/>
                <a:gd name="T24" fmla="*/ 318 w 396"/>
                <a:gd name="T25" fmla="*/ 318 h 327"/>
                <a:gd name="T26" fmla="*/ 302 w 396"/>
                <a:gd name="T27" fmla="*/ 326 h 327"/>
                <a:gd name="T28" fmla="*/ 199 w 396"/>
                <a:gd name="T29" fmla="*/ 208 h 327"/>
                <a:gd name="T30" fmla="*/ 348 w 396"/>
                <a:gd name="T31" fmla="*/ 208 h 327"/>
                <a:gd name="T32" fmla="*/ 361 w 396"/>
                <a:gd name="T33" fmla="*/ 204 h 327"/>
                <a:gd name="T34" fmla="*/ 371 w 396"/>
                <a:gd name="T35" fmla="*/ 192 h 327"/>
                <a:gd name="T36" fmla="*/ 373 w 396"/>
                <a:gd name="T37" fmla="*/ 47 h 327"/>
                <a:gd name="T38" fmla="*/ 371 w 396"/>
                <a:gd name="T39" fmla="*/ 36 h 327"/>
                <a:gd name="T40" fmla="*/ 361 w 396"/>
                <a:gd name="T41" fmla="*/ 25 h 327"/>
                <a:gd name="T42" fmla="*/ 348 w 396"/>
                <a:gd name="T43" fmla="*/ 20 h 327"/>
                <a:gd name="T44" fmla="*/ 127 w 396"/>
                <a:gd name="T45" fmla="*/ 260 h 327"/>
                <a:gd name="T46" fmla="*/ 127 w 396"/>
                <a:gd name="T47" fmla="*/ 230 h 327"/>
                <a:gd name="T48" fmla="*/ 199 w 396"/>
                <a:gd name="T49" fmla="*/ 327 h 327"/>
                <a:gd name="T50" fmla="*/ 154 w 396"/>
                <a:gd name="T51" fmla="*/ 288 h 327"/>
                <a:gd name="T52" fmla="*/ 158 w 396"/>
                <a:gd name="T53" fmla="*/ 287 h 327"/>
                <a:gd name="T54" fmla="*/ 159 w 396"/>
                <a:gd name="T55" fmla="*/ 283 h 327"/>
                <a:gd name="T56" fmla="*/ 155 w 396"/>
                <a:gd name="T57" fmla="*/ 277 h 327"/>
                <a:gd name="T58" fmla="*/ 127 w 396"/>
                <a:gd name="T59" fmla="*/ 260 h 327"/>
                <a:gd name="T60" fmla="*/ 199 w 396"/>
                <a:gd name="T61" fmla="*/ 0 h 327"/>
                <a:gd name="T62" fmla="*/ 127 w 396"/>
                <a:gd name="T63" fmla="*/ 0 h 327"/>
                <a:gd name="T64" fmla="*/ 127 w 396"/>
                <a:gd name="T65" fmla="*/ 276 h 327"/>
                <a:gd name="T66" fmla="*/ 97 w 396"/>
                <a:gd name="T67" fmla="*/ 277 h 327"/>
                <a:gd name="T68" fmla="*/ 94 w 396"/>
                <a:gd name="T69" fmla="*/ 283 h 327"/>
                <a:gd name="T70" fmla="*/ 96 w 396"/>
                <a:gd name="T71" fmla="*/ 287 h 327"/>
                <a:gd name="T72" fmla="*/ 100 w 396"/>
                <a:gd name="T73" fmla="*/ 288 h 327"/>
                <a:gd name="T74" fmla="*/ 101 w 396"/>
                <a:gd name="T75" fmla="*/ 327 h 327"/>
                <a:gd name="T76" fmla="*/ 88 w 396"/>
                <a:gd name="T77" fmla="*/ 325 h 327"/>
                <a:gd name="T78" fmla="*/ 74 w 396"/>
                <a:gd name="T79" fmla="*/ 314 h 327"/>
                <a:gd name="T80" fmla="*/ 69 w 396"/>
                <a:gd name="T81" fmla="*/ 295 h 327"/>
                <a:gd name="T82" fmla="*/ 70 w 396"/>
                <a:gd name="T83" fmla="*/ 285 h 327"/>
                <a:gd name="T84" fmla="*/ 78 w 396"/>
                <a:gd name="T85" fmla="*/ 269 h 327"/>
                <a:gd name="T86" fmla="*/ 94 w 396"/>
                <a:gd name="T87" fmla="*/ 260 h 327"/>
                <a:gd name="T88" fmla="*/ 127 w 396"/>
                <a:gd name="T89" fmla="*/ 230 h 327"/>
                <a:gd name="T90" fmla="*/ 25 w 396"/>
                <a:gd name="T91" fmla="*/ 229 h 327"/>
                <a:gd name="T92" fmla="*/ 9 w 396"/>
                <a:gd name="T93" fmla="*/ 220 h 327"/>
                <a:gd name="T94" fmla="*/ 1 w 396"/>
                <a:gd name="T95" fmla="*/ 204 h 327"/>
                <a:gd name="T96" fmla="*/ 0 w 396"/>
                <a:gd name="T97" fmla="*/ 31 h 327"/>
                <a:gd name="T98" fmla="*/ 5 w 396"/>
                <a:gd name="T99" fmla="*/ 13 h 327"/>
                <a:gd name="T100" fmla="*/ 20 w 396"/>
                <a:gd name="T101" fmla="*/ 2 h 327"/>
                <a:gd name="T102" fmla="*/ 127 w 396"/>
                <a:gd name="T103" fmla="*/ 0 h 327"/>
                <a:gd name="T104" fmla="*/ 50 w 396"/>
                <a:gd name="T105" fmla="*/ 20 h 327"/>
                <a:gd name="T106" fmla="*/ 35 w 396"/>
                <a:gd name="T107" fmla="*/ 25 h 327"/>
                <a:gd name="T108" fmla="*/ 25 w 396"/>
                <a:gd name="T109" fmla="*/ 36 h 327"/>
                <a:gd name="T110" fmla="*/ 24 w 396"/>
                <a:gd name="T111" fmla="*/ 182 h 327"/>
                <a:gd name="T112" fmla="*/ 25 w 396"/>
                <a:gd name="T113" fmla="*/ 192 h 327"/>
                <a:gd name="T114" fmla="*/ 35 w 396"/>
                <a:gd name="T115" fmla="*/ 204 h 327"/>
                <a:gd name="T116" fmla="*/ 50 w 396"/>
                <a:gd name="T117" fmla="*/ 20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6" h="327">
                  <a:moveTo>
                    <a:pt x="199" y="0"/>
                  </a:moveTo>
                  <a:lnTo>
                    <a:pt x="365" y="0"/>
                  </a:lnTo>
                  <a:lnTo>
                    <a:pt x="365" y="0"/>
                  </a:lnTo>
                  <a:lnTo>
                    <a:pt x="372" y="0"/>
                  </a:lnTo>
                  <a:lnTo>
                    <a:pt x="377" y="2"/>
                  </a:lnTo>
                  <a:lnTo>
                    <a:pt x="383" y="5"/>
                  </a:lnTo>
                  <a:lnTo>
                    <a:pt x="387" y="9"/>
                  </a:lnTo>
                  <a:lnTo>
                    <a:pt x="391" y="13"/>
                  </a:lnTo>
                  <a:lnTo>
                    <a:pt x="394" y="19"/>
                  </a:lnTo>
                  <a:lnTo>
                    <a:pt x="396" y="24"/>
                  </a:lnTo>
                  <a:lnTo>
                    <a:pt x="396" y="31"/>
                  </a:lnTo>
                  <a:lnTo>
                    <a:pt x="396" y="197"/>
                  </a:lnTo>
                  <a:lnTo>
                    <a:pt x="396" y="197"/>
                  </a:lnTo>
                  <a:lnTo>
                    <a:pt x="396" y="204"/>
                  </a:lnTo>
                  <a:lnTo>
                    <a:pt x="394" y="210"/>
                  </a:lnTo>
                  <a:lnTo>
                    <a:pt x="391" y="215"/>
                  </a:lnTo>
                  <a:lnTo>
                    <a:pt x="387" y="220"/>
                  </a:lnTo>
                  <a:lnTo>
                    <a:pt x="383" y="224"/>
                  </a:lnTo>
                  <a:lnTo>
                    <a:pt x="377" y="227"/>
                  </a:lnTo>
                  <a:lnTo>
                    <a:pt x="372" y="229"/>
                  </a:lnTo>
                  <a:lnTo>
                    <a:pt x="365" y="230"/>
                  </a:lnTo>
                  <a:lnTo>
                    <a:pt x="238" y="230"/>
                  </a:lnTo>
                  <a:lnTo>
                    <a:pt x="238" y="260"/>
                  </a:lnTo>
                  <a:lnTo>
                    <a:pt x="295" y="260"/>
                  </a:lnTo>
                  <a:lnTo>
                    <a:pt x="295" y="260"/>
                  </a:lnTo>
                  <a:lnTo>
                    <a:pt x="302" y="260"/>
                  </a:lnTo>
                  <a:lnTo>
                    <a:pt x="307" y="262"/>
                  </a:lnTo>
                  <a:lnTo>
                    <a:pt x="312" y="265"/>
                  </a:lnTo>
                  <a:lnTo>
                    <a:pt x="318" y="269"/>
                  </a:lnTo>
                  <a:lnTo>
                    <a:pt x="321" y="273"/>
                  </a:lnTo>
                  <a:lnTo>
                    <a:pt x="325" y="279"/>
                  </a:lnTo>
                  <a:lnTo>
                    <a:pt x="326" y="285"/>
                  </a:lnTo>
                  <a:lnTo>
                    <a:pt x="326" y="291"/>
                  </a:lnTo>
                  <a:lnTo>
                    <a:pt x="326" y="295"/>
                  </a:lnTo>
                  <a:lnTo>
                    <a:pt x="326" y="295"/>
                  </a:lnTo>
                  <a:lnTo>
                    <a:pt x="326" y="302"/>
                  </a:lnTo>
                  <a:lnTo>
                    <a:pt x="325" y="308"/>
                  </a:lnTo>
                  <a:lnTo>
                    <a:pt x="321" y="314"/>
                  </a:lnTo>
                  <a:lnTo>
                    <a:pt x="318" y="318"/>
                  </a:lnTo>
                  <a:lnTo>
                    <a:pt x="312" y="322"/>
                  </a:lnTo>
                  <a:lnTo>
                    <a:pt x="307" y="325"/>
                  </a:lnTo>
                  <a:lnTo>
                    <a:pt x="302" y="326"/>
                  </a:lnTo>
                  <a:lnTo>
                    <a:pt x="295" y="327"/>
                  </a:lnTo>
                  <a:lnTo>
                    <a:pt x="199" y="327"/>
                  </a:lnTo>
                  <a:lnTo>
                    <a:pt x="199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52" y="207"/>
                  </a:lnTo>
                  <a:lnTo>
                    <a:pt x="357" y="205"/>
                  </a:lnTo>
                  <a:lnTo>
                    <a:pt x="361" y="204"/>
                  </a:lnTo>
                  <a:lnTo>
                    <a:pt x="365" y="200"/>
                  </a:lnTo>
                  <a:lnTo>
                    <a:pt x="368" y="196"/>
                  </a:lnTo>
                  <a:lnTo>
                    <a:pt x="371" y="192"/>
                  </a:lnTo>
                  <a:lnTo>
                    <a:pt x="372" y="188"/>
                  </a:lnTo>
                  <a:lnTo>
                    <a:pt x="373" y="182"/>
                  </a:lnTo>
                  <a:lnTo>
                    <a:pt x="373" y="47"/>
                  </a:lnTo>
                  <a:lnTo>
                    <a:pt x="373" y="47"/>
                  </a:lnTo>
                  <a:lnTo>
                    <a:pt x="372" y="42"/>
                  </a:lnTo>
                  <a:lnTo>
                    <a:pt x="371" y="36"/>
                  </a:lnTo>
                  <a:lnTo>
                    <a:pt x="368" y="32"/>
                  </a:lnTo>
                  <a:lnTo>
                    <a:pt x="365" y="28"/>
                  </a:lnTo>
                  <a:lnTo>
                    <a:pt x="361" y="25"/>
                  </a:lnTo>
                  <a:lnTo>
                    <a:pt x="357" y="23"/>
                  </a:lnTo>
                  <a:lnTo>
                    <a:pt x="352" y="21"/>
                  </a:lnTo>
                  <a:lnTo>
                    <a:pt x="348" y="20"/>
                  </a:lnTo>
                  <a:lnTo>
                    <a:pt x="199" y="20"/>
                  </a:lnTo>
                  <a:lnTo>
                    <a:pt x="199" y="0"/>
                  </a:lnTo>
                  <a:close/>
                  <a:moveTo>
                    <a:pt x="127" y="260"/>
                  </a:moveTo>
                  <a:lnTo>
                    <a:pt x="159" y="260"/>
                  </a:lnTo>
                  <a:lnTo>
                    <a:pt x="159" y="230"/>
                  </a:lnTo>
                  <a:lnTo>
                    <a:pt x="127" y="230"/>
                  </a:lnTo>
                  <a:lnTo>
                    <a:pt x="127" y="208"/>
                  </a:lnTo>
                  <a:lnTo>
                    <a:pt x="199" y="208"/>
                  </a:lnTo>
                  <a:lnTo>
                    <a:pt x="199" y="327"/>
                  </a:lnTo>
                  <a:lnTo>
                    <a:pt x="127" y="327"/>
                  </a:lnTo>
                  <a:lnTo>
                    <a:pt x="127" y="288"/>
                  </a:lnTo>
                  <a:lnTo>
                    <a:pt x="154" y="288"/>
                  </a:lnTo>
                  <a:lnTo>
                    <a:pt x="154" y="288"/>
                  </a:lnTo>
                  <a:lnTo>
                    <a:pt x="155" y="288"/>
                  </a:lnTo>
                  <a:lnTo>
                    <a:pt x="158" y="287"/>
                  </a:lnTo>
                  <a:lnTo>
                    <a:pt x="159" y="284"/>
                  </a:lnTo>
                  <a:lnTo>
                    <a:pt x="159" y="283"/>
                  </a:lnTo>
                  <a:lnTo>
                    <a:pt x="159" y="283"/>
                  </a:lnTo>
                  <a:lnTo>
                    <a:pt x="159" y="280"/>
                  </a:lnTo>
                  <a:lnTo>
                    <a:pt x="158" y="279"/>
                  </a:lnTo>
                  <a:lnTo>
                    <a:pt x="155" y="277"/>
                  </a:lnTo>
                  <a:lnTo>
                    <a:pt x="154" y="276"/>
                  </a:lnTo>
                  <a:lnTo>
                    <a:pt x="127" y="276"/>
                  </a:lnTo>
                  <a:lnTo>
                    <a:pt x="127" y="260"/>
                  </a:lnTo>
                  <a:lnTo>
                    <a:pt x="127" y="260"/>
                  </a:lnTo>
                  <a:close/>
                  <a:moveTo>
                    <a:pt x="127" y="0"/>
                  </a:moveTo>
                  <a:lnTo>
                    <a:pt x="199" y="0"/>
                  </a:lnTo>
                  <a:lnTo>
                    <a:pt x="199" y="20"/>
                  </a:lnTo>
                  <a:lnTo>
                    <a:pt x="127" y="20"/>
                  </a:lnTo>
                  <a:lnTo>
                    <a:pt x="127" y="0"/>
                  </a:lnTo>
                  <a:close/>
                  <a:moveTo>
                    <a:pt x="101" y="260"/>
                  </a:moveTo>
                  <a:lnTo>
                    <a:pt x="127" y="260"/>
                  </a:lnTo>
                  <a:lnTo>
                    <a:pt x="127" y="276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7" y="277"/>
                  </a:lnTo>
                  <a:lnTo>
                    <a:pt x="96" y="279"/>
                  </a:lnTo>
                  <a:lnTo>
                    <a:pt x="94" y="280"/>
                  </a:lnTo>
                  <a:lnTo>
                    <a:pt x="94" y="283"/>
                  </a:lnTo>
                  <a:lnTo>
                    <a:pt x="94" y="283"/>
                  </a:lnTo>
                  <a:lnTo>
                    <a:pt x="94" y="284"/>
                  </a:lnTo>
                  <a:lnTo>
                    <a:pt x="96" y="287"/>
                  </a:lnTo>
                  <a:lnTo>
                    <a:pt x="97" y="288"/>
                  </a:lnTo>
                  <a:lnTo>
                    <a:pt x="100" y="288"/>
                  </a:lnTo>
                  <a:lnTo>
                    <a:pt x="100" y="288"/>
                  </a:lnTo>
                  <a:lnTo>
                    <a:pt x="127" y="288"/>
                  </a:lnTo>
                  <a:lnTo>
                    <a:pt x="127" y="327"/>
                  </a:lnTo>
                  <a:lnTo>
                    <a:pt x="101" y="327"/>
                  </a:lnTo>
                  <a:lnTo>
                    <a:pt x="101" y="327"/>
                  </a:lnTo>
                  <a:lnTo>
                    <a:pt x="94" y="326"/>
                  </a:lnTo>
                  <a:lnTo>
                    <a:pt x="88" y="325"/>
                  </a:lnTo>
                  <a:lnTo>
                    <a:pt x="82" y="322"/>
                  </a:lnTo>
                  <a:lnTo>
                    <a:pt x="78" y="318"/>
                  </a:lnTo>
                  <a:lnTo>
                    <a:pt x="74" y="314"/>
                  </a:lnTo>
                  <a:lnTo>
                    <a:pt x="71" y="308"/>
                  </a:lnTo>
                  <a:lnTo>
                    <a:pt x="70" y="302"/>
                  </a:lnTo>
                  <a:lnTo>
                    <a:pt x="69" y="295"/>
                  </a:lnTo>
                  <a:lnTo>
                    <a:pt x="69" y="291"/>
                  </a:lnTo>
                  <a:lnTo>
                    <a:pt x="69" y="291"/>
                  </a:lnTo>
                  <a:lnTo>
                    <a:pt x="70" y="285"/>
                  </a:lnTo>
                  <a:lnTo>
                    <a:pt x="71" y="279"/>
                  </a:lnTo>
                  <a:lnTo>
                    <a:pt x="74" y="273"/>
                  </a:lnTo>
                  <a:lnTo>
                    <a:pt x="78" y="269"/>
                  </a:lnTo>
                  <a:lnTo>
                    <a:pt x="82" y="265"/>
                  </a:lnTo>
                  <a:lnTo>
                    <a:pt x="88" y="262"/>
                  </a:lnTo>
                  <a:lnTo>
                    <a:pt x="94" y="260"/>
                  </a:lnTo>
                  <a:lnTo>
                    <a:pt x="101" y="260"/>
                  </a:lnTo>
                  <a:lnTo>
                    <a:pt x="101" y="260"/>
                  </a:lnTo>
                  <a:close/>
                  <a:moveTo>
                    <a:pt x="127" y="230"/>
                  </a:moveTo>
                  <a:lnTo>
                    <a:pt x="32" y="230"/>
                  </a:lnTo>
                  <a:lnTo>
                    <a:pt x="32" y="230"/>
                  </a:lnTo>
                  <a:lnTo>
                    <a:pt x="25" y="229"/>
                  </a:lnTo>
                  <a:lnTo>
                    <a:pt x="20" y="227"/>
                  </a:lnTo>
                  <a:lnTo>
                    <a:pt x="14" y="224"/>
                  </a:lnTo>
                  <a:lnTo>
                    <a:pt x="9" y="220"/>
                  </a:lnTo>
                  <a:lnTo>
                    <a:pt x="5" y="215"/>
                  </a:lnTo>
                  <a:lnTo>
                    <a:pt x="2" y="210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27" y="0"/>
                  </a:lnTo>
                  <a:lnTo>
                    <a:pt x="127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4" y="21"/>
                  </a:lnTo>
                  <a:lnTo>
                    <a:pt x="40" y="23"/>
                  </a:lnTo>
                  <a:lnTo>
                    <a:pt x="35" y="25"/>
                  </a:lnTo>
                  <a:lnTo>
                    <a:pt x="31" y="28"/>
                  </a:lnTo>
                  <a:lnTo>
                    <a:pt x="28" y="32"/>
                  </a:lnTo>
                  <a:lnTo>
                    <a:pt x="25" y="36"/>
                  </a:lnTo>
                  <a:lnTo>
                    <a:pt x="24" y="42"/>
                  </a:lnTo>
                  <a:lnTo>
                    <a:pt x="24" y="47"/>
                  </a:lnTo>
                  <a:lnTo>
                    <a:pt x="24" y="182"/>
                  </a:lnTo>
                  <a:lnTo>
                    <a:pt x="24" y="182"/>
                  </a:lnTo>
                  <a:lnTo>
                    <a:pt x="24" y="188"/>
                  </a:lnTo>
                  <a:lnTo>
                    <a:pt x="25" y="192"/>
                  </a:lnTo>
                  <a:lnTo>
                    <a:pt x="28" y="196"/>
                  </a:lnTo>
                  <a:lnTo>
                    <a:pt x="31" y="200"/>
                  </a:lnTo>
                  <a:lnTo>
                    <a:pt x="35" y="204"/>
                  </a:lnTo>
                  <a:lnTo>
                    <a:pt x="40" y="205"/>
                  </a:lnTo>
                  <a:lnTo>
                    <a:pt x="44" y="207"/>
                  </a:lnTo>
                  <a:lnTo>
                    <a:pt x="50" y="208"/>
                  </a:lnTo>
                  <a:lnTo>
                    <a:pt x="127" y="208"/>
                  </a:lnTo>
                  <a:lnTo>
                    <a:pt x="127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2"/>
            <p:cNvSpPr>
              <a:spLocks noEditPoints="1"/>
            </p:cNvSpPr>
            <p:nvPr/>
          </p:nvSpPr>
          <p:spPr bwMode="auto">
            <a:xfrm>
              <a:off x="2176825" y="3077761"/>
              <a:ext cx="808038" cy="898410"/>
            </a:xfrm>
            <a:custGeom>
              <a:avLst/>
              <a:gdLst>
                <a:gd name="T0" fmla="*/ 92 w 509"/>
                <a:gd name="T1" fmla="*/ 126 h 593"/>
                <a:gd name="T2" fmla="*/ 147 w 509"/>
                <a:gd name="T3" fmla="*/ 94 h 593"/>
                <a:gd name="T4" fmla="*/ 137 w 509"/>
                <a:gd name="T5" fmla="*/ 133 h 593"/>
                <a:gd name="T6" fmla="*/ 168 w 509"/>
                <a:gd name="T7" fmla="*/ 120 h 593"/>
                <a:gd name="T8" fmla="*/ 157 w 509"/>
                <a:gd name="T9" fmla="*/ 157 h 593"/>
                <a:gd name="T10" fmla="*/ 189 w 509"/>
                <a:gd name="T11" fmla="*/ 144 h 593"/>
                <a:gd name="T12" fmla="*/ 177 w 509"/>
                <a:gd name="T13" fmla="*/ 183 h 593"/>
                <a:gd name="T14" fmla="*/ 210 w 509"/>
                <a:gd name="T15" fmla="*/ 170 h 593"/>
                <a:gd name="T16" fmla="*/ 174 w 509"/>
                <a:gd name="T17" fmla="*/ 228 h 593"/>
                <a:gd name="T18" fmla="*/ 230 w 509"/>
                <a:gd name="T19" fmla="*/ 195 h 593"/>
                <a:gd name="T20" fmla="*/ 219 w 509"/>
                <a:gd name="T21" fmla="*/ 235 h 593"/>
                <a:gd name="T22" fmla="*/ 252 w 509"/>
                <a:gd name="T23" fmla="*/ 221 h 593"/>
                <a:gd name="T24" fmla="*/ 239 w 509"/>
                <a:gd name="T25" fmla="*/ 259 h 593"/>
                <a:gd name="T26" fmla="*/ 272 w 509"/>
                <a:gd name="T27" fmla="*/ 245 h 593"/>
                <a:gd name="T28" fmla="*/ 261 w 509"/>
                <a:gd name="T29" fmla="*/ 285 h 593"/>
                <a:gd name="T30" fmla="*/ 294 w 509"/>
                <a:gd name="T31" fmla="*/ 271 h 593"/>
                <a:gd name="T32" fmla="*/ 258 w 509"/>
                <a:gd name="T33" fmla="*/ 329 h 593"/>
                <a:gd name="T34" fmla="*/ 314 w 509"/>
                <a:gd name="T35" fmla="*/ 297 h 593"/>
                <a:gd name="T36" fmla="*/ 302 w 509"/>
                <a:gd name="T37" fmla="*/ 336 h 593"/>
                <a:gd name="T38" fmla="*/ 334 w 509"/>
                <a:gd name="T39" fmla="*/ 323 h 593"/>
                <a:gd name="T40" fmla="*/ 323 w 509"/>
                <a:gd name="T41" fmla="*/ 362 h 593"/>
                <a:gd name="T42" fmla="*/ 356 w 509"/>
                <a:gd name="T43" fmla="*/ 347 h 593"/>
                <a:gd name="T44" fmla="*/ 344 w 509"/>
                <a:gd name="T45" fmla="*/ 386 h 593"/>
                <a:gd name="T46" fmla="*/ 376 w 509"/>
                <a:gd name="T47" fmla="*/ 373 h 593"/>
                <a:gd name="T48" fmla="*/ 341 w 509"/>
                <a:gd name="T49" fmla="*/ 431 h 593"/>
                <a:gd name="T50" fmla="*/ 397 w 509"/>
                <a:gd name="T51" fmla="*/ 398 h 593"/>
                <a:gd name="T52" fmla="*/ 386 w 509"/>
                <a:gd name="T53" fmla="*/ 438 h 593"/>
                <a:gd name="T54" fmla="*/ 418 w 509"/>
                <a:gd name="T55" fmla="*/ 424 h 593"/>
                <a:gd name="T56" fmla="*/ 406 w 509"/>
                <a:gd name="T57" fmla="*/ 463 h 593"/>
                <a:gd name="T58" fmla="*/ 438 w 509"/>
                <a:gd name="T59" fmla="*/ 450 h 593"/>
                <a:gd name="T60" fmla="*/ 426 w 509"/>
                <a:gd name="T61" fmla="*/ 488 h 593"/>
                <a:gd name="T62" fmla="*/ 459 w 509"/>
                <a:gd name="T63" fmla="*/ 474 h 593"/>
                <a:gd name="T64" fmla="*/ 424 w 509"/>
                <a:gd name="T65" fmla="*/ 532 h 593"/>
                <a:gd name="T66" fmla="*/ 480 w 509"/>
                <a:gd name="T67" fmla="*/ 500 h 593"/>
                <a:gd name="T68" fmla="*/ 437 w 509"/>
                <a:gd name="T69" fmla="*/ 593 h 593"/>
                <a:gd name="T70" fmla="*/ 70 w 509"/>
                <a:gd name="T71" fmla="*/ 82 h 593"/>
                <a:gd name="T72" fmla="*/ 77 w 509"/>
                <a:gd name="T73" fmla="*/ 80 h 593"/>
                <a:gd name="T74" fmla="*/ 82 w 509"/>
                <a:gd name="T75" fmla="*/ 78 h 593"/>
                <a:gd name="T76" fmla="*/ 88 w 509"/>
                <a:gd name="T77" fmla="*/ 65 h 593"/>
                <a:gd name="T78" fmla="*/ 84 w 509"/>
                <a:gd name="T79" fmla="*/ 52 h 593"/>
                <a:gd name="T80" fmla="*/ 81 w 509"/>
                <a:gd name="T81" fmla="*/ 49 h 593"/>
                <a:gd name="T82" fmla="*/ 74 w 509"/>
                <a:gd name="T83" fmla="*/ 45 h 593"/>
                <a:gd name="T84" fmla="*/ 70 w 509"/>
                <a:gd name="T85" fmla="*/ 2 h 593"/>
                <a:gd name="T86" fmla="*/ 141 w 509"/>
                <a:gd name="T87" fmla="*/ 86 h 593"/>
                <a:gd name="T88" fmla="*/ 0 w 509"/>
                <a:gd name="T89" fmla="*/ 59 h 593"/>
                <a:gd name="T90" fmla="*/ 70 w 509"/>
                <a:gd name="T91" fmla="*/ 45 h 593"/>
                <a:gd name="T92" fmla="*/ 65 w 509"/>
                <a:gd name="T93" fmla="*/ 46 h 593"/>
                <a:gd name="T94" fmla="*/ 59 w 509"/>
                <a:gd name="T95" fmla="*/ 49 h 593"/>
                <a:gd name="T96" fmla="*/ 53 w 509"/>
                <a:gd name="T97" fmla="*/ 61 h 593"/>
                <a:gd name="T98" fmla="*/ 57 w 509"/>
                <a:gd name="T99" fmla="*/ 75 h 593"/>
                <a:gd name="T100" fmla="*/ 57 w 509"/>
                <a:gd name="T101" fmla="*/ 75 h 593"/>
                <a:gd name="T102" fmla="*/ 63 w 509"/>
                <a:gd name="T103" fmla="*/ 79 h 593"/>
                <a:gd name="T104" fmla="*/ 70 w 509"/>
                <a:gd name="T105" fmla="*/ 8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9" h="593">
                  <a:moveTo>
                    <a:pt x="141" y="86"/>
                  </a:moveTo>
                  <a:lnTo>
                    <a:pt x="92" y="126"/>
                  </a:lnTo>
                  <a:lnTo>
                    <a:pt x="99" y="134"/>
                  </a:lnTo>
                  <a:lnTo>
                    <a:pt x="147" y="94"/>
                  </a:lnTo>
                  <a:lnTo>
                    <a:pt x="162" y="111"/>
                  </a:lnTo>
                  <a:lnTo>
                    <a:pt x="137" y="133"/>
                  </a:lnTo>
                  <a:lnTo>
                    <a:pt x="142" y="140"/>
                  </a:lnTo>
                  <a:lnTo>
                    <a:pt x="168" y="120"/>
                  </a:lnTo>
                  <a:lnTo>
                    <a:pt x="183" y="137"/>
                  </a:lnTo>
                  <a:lnTo>
                    <a:pt x="157" y="157"/>
                  </a:lnTo>
                  <a:lnTo>
                    <a:pt x="164" y="166"/>
                  </a:lnTo>
                  <a:lnTo>
                    <a:pt x="189" y="144"/>
                  </a:lnTo>
                  <a:lnTo>
                    <a:pt x="203" y="161"/>
                  </a:lnTo>
                  <a:lnTo>
                    <a:pt x="177" y="183"/>
                  </a:lnTo>
                  <a:lnTo>
                    <a:pt x="184" y="191"/>
                  </a:lnTo>
                  <a:lnTo>
                    <a:pt x="210" y="170"/>
                  </a:lnTo>
                  <a:lnTo>
                    <a:pt x="225" y="187"/>
                  </a:lnTo>
                  <a:lnTo>
                    <a:pt x="174" y="228"/>
                  </a:lnTo>
                  <a:lnTo>
                    <a:pt x="181" y="236"/>
                  </a:lnTo>
                  <a:lnTo>
                    <a:pt x="230" y="195"/>
                  </a:lnTo>
                  <a:lnTo>
                    <a:pt x="245" y="213"/>
                  </a:lnTo>
                  <a:lnTo>
                    <a:pt x="219" y="235"/>
                  </a:lnTo>
                  <a:lnTo>
                    <a:pt x="226" y="241"/>
                  </a:lnTo>
                  <a:lnTo>
                    <a:pt x="252" y="221"/>
                  </a:lnTo>
                  <a:lnTo>
                    <a:pt x="267" y="239"/>
                  </a:lnTo>
                  <a:lnTo>
                    <a:pt x="239" y="259"/>
                  </a:lnTo>
                  <a:lnTo>
                    <a:pt x="246" y="267"/>
                  </a:lnTo>
                  <a:lnTo>
                    <a:pt x="272" y="245"/>
                  </a:lnTo>
                  <a:lnTo>
                    <a:pt x="287" y="263"/>
                  </a:lnTo>
                  <a:lnTo>
                    <a:pt x="261" y="285"/>
                  </a:lnTo>
                  <a:lnTo>
                    <a:pt x="267" y="293"/>
                  </a:lnTo>
                  <a:lnTo>
                    <a:pt x="294" y="271"/>
                  </a:lnTo>
                  <a:lnTo>
                    <a:pt x="307" y="289"/>
                  </a:lnTo>
                  <a:lnTo>
                    <a:pt x="258" y="329"/>
                  </a:lnTo>
                  <a:lnTo>
                    <a:pt x="264" y="338"/>
                  </a:lnTo>
                  <a:lnTo>
                    <a:pt x="314" y="297"/>
                  </a:lnTo>
                  <a:lnTo>
                    <a:pt x="329" y="314"/>
                  </a:lnTo>
                  <a:lnTo>
                    <a:pt x="302" y="336"/>
                  </a:lnTo>
                  <a:lnTo>
                    <a:pt x="308" y="343"/>
                  </a:lnTo>
                  <a:lnTo>
                    <a:pt x="334" y="323"/>
                  </a:lnTo>
                  <a:lnTo>
                    <a:pt x="349" y="340"/>
                  </a:lnTo>
                  <a:lnTo>
                    <a:pt x="323" y="362"/>
                  </a:lnTo>
                  <a:lnTo>
                    <a:pt x="329" y="369"/>
                  </a:lnTo>
                  <a:lnTo>
                    <a:pt x="356" y="347"/>
                  </a:lnTo>
                  <a:lnTo>
                    <a:pt x="369" y="366"/>
                  </a:lnTo>
                  <a:lnTo>
                    <a:pt x="344" y="386"/>
                  </a:lnTo>
                  <a:lnTo>
                    <a:pt x="350" y="394"/>
                  </a:lnTo>
                  <a:lnTo>
                    <a:pt x="376" y="373"/>
                  </a:lnTo>
                  <a:lnTo>
                    <a:pt x="391" y="390"/>
                  </a:lnTo>
                  <a:lnTo>
                    <a:pt x="341" y="431"/>
                  </a:lnTo>
                  <a:lnTo>
                    <a:pt x="348" y="439"/>
                  </a:lnTo>
                  <a:lnTo>
                    <a:pt x="397" y="398"/>
                  </a:lnTo>
                  <a:lnTo>
                    <a:pt x="411" y="416"/>
                  </a:lnTo>
                  <a:lnTo>
                    <a:pt x="386" y="438"/>
                  </a:lnTo>
                  <a:lnTo>
                    <a:pt x="391" y="446"/>
                  </a:lnTo>
                  <a:lnTo>
                    <a:pt x="418" y="424"/>
                  </a:lnTo>
                  <a:lnTo>
                    <a:pt x="432" y="442"/>
                  </a:lnTo>
                  <a:lnTo>
                    <a:pt x="406" y="463"/>
                  </a:lnTo>
                  <a:lnTo>
                    <a:pt x="413" y="470"/>
                  </a:lnTo>
                  <a:lnTo>
                    <a:pt x="438" y="450"/>
                  </a:lnTo>
                  <a:lnTo>
                    <a:pt x="453" y="467"/>
                  </a:lnTo>
                  <a:lnTo>
                    <a:pt x="426" y="488"/>
                  </a:lnTo>
                  <a:lnTo>
                    <a:pt x="433" y="496"/>
                  </a:lnTo>
                  <a:lnTo>
                    <a:pt x="459" y="474"/>
                  </a:lnTo>
                  <a:lnTo>
                    <a:pt x="474" y="492"/>
                  </a:lnTo>
                  <a:lnTo>
                    <a:pt x="424" y="532"/>
                  </a:lnTo>
                  <a:lnTo>
                    <a:pt x="430" y="541"/>
                  </a:lnTo>
                  <a:lnTo>
                    <a:pt x="480" y="500"/>
                  </a:lnTo>
                  <a:lnTo>
                    <a:pt x="509" y="535"/>
                  </a:lnTo>
                  <a:lnTo>
                    <a:pt x="437" y="593"/>
                  </a:lnTo>
                  <a:lnTo>
                    <a:pt x="70" y="145"/>
                  </a:lnTo>
                  <a:lnTo>
                    <a:pt x="70" y="82"/>
                  </a:lnTo>
                  <a:lnTo>
                    <a:pt x="70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86" y="72"/>
                  </a:lnTo>
                  <a:lnTo>
                    <a:pt x="88" y="65"/>
                  </a:lnTo>
                  <a:lnTo>
                    <a:pt x="88" y="59"/>
                  </a:lnTo>
                  <a:lnTo>
                    <a:pt x="84" y="52"/>
                  </a:lnTo>
                  <a:lnTo>
                    <a:pt x="84" y="52"/>
                  </a:lnTo>
                  <a:lnTo>
                    <a:pt x="81" y="49"/>
                  </a:lnTo>
                  <a:lnTo>
                    <a:pt x="78" y="46"/>
                  </a:lnTo>
                  <a:lnTo>
                    <a:pt x="74" y="45"/>
                  </a:lnTo>
                  <a:lnTo>
                    <a:pt x="70" y="45"/>
                  </a:lnTo>
                  <a:lnTo>
                    <a:pt x="70" y="2"/>
                  </a:lnTo>
                  <a:lnTo>
                    <a:pt x="72" y="0"/>
                  </a:lnTo>
                  <a:lnTo>
                    <a:pt x="141" y="86"/>
                  </a:lnTo>
                  <a:close/>
                  <a:moveTo>
                    <a:pt x="70" y="145"/>
                  </a:moveTo>
                  <a:lnTo>
                    <a:pt x="0" y="59"/>
                  </a:lnTo>
                  <a:lnTo>
                    <a:pt x="70" y="2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5" y="46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54" y="55"/>
                  </a:lnTo>
                  <a:lnTo>
                    <a:pt x="53" y="61"/>
                  </a:lnTo>
                  <a:lnTo>
                    <a:pt x="53" y="68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3" y="79"/>
                  </a:lnTo>
                  <a:lnTo>
                    <a:pt x="66" y="80"/>
                  </a:lnTo>
                  <a:lnTo>
                    <a:pt x="70" y="82"/>
                  </a:lnTo>
                  <a:lnTo>
                    <a:pt x="70" y="1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43"/>
            <p:cNvSpPr>
              <a:spLocks noEditPoints="1"/>
            </p:cNvSpPr>
            <p:nvPr/>
          </p:nvSpPr>
          <p:spPr bwMode="auto">
            <a:xfrm>
              <a:off x="2032362" y="3342889"/>
              <a:ext cx="339725" cy="652976"/>
            </a:xfrm>
            <a:custGeom>
              <a:avLst/>
              <a:gdLst>
                <a:gd name="T0" fmla="*/ 194 w 214"/>
                <a:gd name="T1" fmla="*/ 431 h 431"/>
                <a:gd name="T2" fmla="*/ 169 w 214"/>
                <a:gd name="T3" fmla="*/ 408 h 431"/>
                <a:gd name="T4" fmla="*/ 209 w 214"/>
                <a:gd name="T5" fmla="*/ 349 h 431"/>
                <a:gd name="T6" fmla="*/ 203 w 214"/>
                <a:gd name="T7" fmla="*/ 341 h 431"/>
                <a:gd name="T8" fmla="*/ 188 w 214"/>
                <a:gd name="T9" fmla="*/ 337 h 431"/>
                <a:gd name="T10" fmla="*/ 180 w 214"/>
                <a:gd name="T11" fmla="*/ 344 h 431"/>
                <a:gd name="T12" fmla="*/ 179 w 214"/>
                <a:gd name="T13" fmla="*/ 353 h 431"/>
                <a:gd name="T14" fmla="*/ 171 w 214"/>
                <a:gd name="T15" fmla="*/ 347 h 431"/>
                <a:gd name="T16" fmla="*/ 125 w 214"/>
                <a:gd name="T17" fmla="*/ 385 h 431"/>
                <a:gd name="T18" fmla="*/ 50 w 214"/>
                <a:gd name="T19" fmla="*/ 194 h 431"/>
                <a:gd name="T20" fmla="*/ 54 w 214"/>
                <a:gd name="T21" fmla="*/ 186 h 431"/>
                <a:gd name="T22" fmla="*/ 81 w 214"/>
                <a:gd name="T23" fmla="*/ 176 h 431"/>
                <a:gd name="T24" fmla="*/ 74 w 214"/>
                <a:gd name="T25" fmla="*/ 173 h 431"/>
                <a:gd name="T26" fmla="*/ 50 w 214"/>
                <a:gd name="T27" fmla="*/ 115 h 431"/>
                <a:gd name="T28" fmla="*/ 99 w 214"/>
                <a:gd name="T29" fmla="*/ 61 h 431"/>
                <a:gd name="T30" fmla="*/ 111 w 214"/>
                <a:gd name="T31" fmla="*/ 65 h 431"/>
                <a:gd name="T32" fmla="*/ 144 w 214"/>
                <a:gd name="T33" fmla="*/ 146 h 431"/>
                <a:gd name="T34" fmla="*/ 144 w 214"/>
                <a:gd name="T35" fmla="*/ 156 h 431"/>
                <a:gd name="T36" fmla="*/ 168 w 214"/>
                <a:gd name="T37" fmla="*/ 347 h 431"/>
                <a:gd name="T38" fmla="*/ 163 w 214"/>
                <a:gd name="T39" fmla="*/ 348 h 431"/>
                <a:gd name="T40" fmla="*/ 153 w 214"/>
                <a:gd name="T41" fmla="*/ 357 h 431"/>
                <a:gd name="T42" fmla="*/ 150 w 214"/>
                <a:gd name="T43" fmla="*/ 359 h 431"/>
                <a:gd name="T44" fmla="*/ 135 w 214"/>
                <a:gd name="T45" fmla="*/ 357 h 431"/>
                <a:gd name="T46" fmla="*/ 129 w 214"/>
                <a:gd name="T47" fmla="*/ 366 h 431"/>
                <a:gd name="T48" fmla="*/ 130 w 214"/>
                <a:gd name="T49" fmla="*/ 381 h 431"/>
                <a:gd name="T50" fmla="*/ 125 w 214"/>
                <a:gd name="T51" fmla="*/ 385 h 431"/>
                <a:gd name="T52" fmla="*/ 50 w 214"/>
                <a:gd name="T53" fmla="*/ 77 h 431"/>
                <a:gd name="T54" fmla="*/ 87 w 214"/>
                <a:gd name="T55" fmla="*/ 28 h 431"/>
                <a:gd name="T56" fmla="*/ 77 w 214"/>
                <a:gd name="T57" fmla="*/ 14 h 431"/>
                <a:gd name="T58" fmla="*/ 62 w 214"/>
                <a:gd name="T59" fmla="*/ 3 h 431"/>
                <a:gd name="T60" fmla="*/ 50 w 214"/>
                <a:gd name="T61" fmla="*/ 0 h 431"/>
                <a:gd name="T62" fmla="*/ 45 w 214"/>
                <a:gd name="T63" fmla="*/ 191 h 431"/>
                <a:gd name="T64" fmla="*/ 11 w 214"/>
                <a:gd name="T65" fmla="*/ 108 h 431"/>
                <a:gd name="T66" fmla="*/ 12 w 214"/>
                <a:gd name="T67" fmla="*/ 96 h 431"/>
                <a:gd name="T68" fmla="*/ 4 w 214"/>
                <a:gd name="T69" fmla="*/ 61 h 431"/>
                <a:gd name="T70" fmla="*/ 1 w 214"/>
                <a:gd name="T71" fmla="*/ 35 h 431"/>
                <a:gd name="T72" fmla="*/ 15 w 214"/>
                <a:gd name="T73" fmla="*/ 12 h 431"/>
                <a:gd name="T74" fmla="*/ 30 w 214"/>
                <a:gd name="T75" fmla="*/ 3 h 431"/>
                <a:gd name="T76" fmla="*/ 50 w 214"/>
                <a:gd name="T77" fmla="*/ 77 h 431"/>
                <a:gd name="T78" fmla="*/ 50 w 214"/>
                <a:gd name="T79" fmla="*/ 115 h 431"/>
                <a:gd name="T80" fmla="*/ 43 w 214"/>
                <a:gd name="T81" fmla="*/ 98 h 431"/>
                <a:gd name="T82" fmla="*/ 47 w 214"/>
                <a:gd name="T83" fmla="*/ 88 h 431"/>
                <a:gd name="T84" fmla="*/ 22 w 214"/>
                <a:gd name="T85" fmla="*/ 99 h 431"/>
                <a:gd name="T86" fmla="*/ 19 w 214"/>
                <a:gd name="T87" fmla="*/ 111 h 431"/>
                <a:gd name="T88" fmla="*/ 47 w 214"/>
                <a:gd name="T89" fmla="*/ 18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4" h="431">
                  <a:moveTo>
                    <a:pt x="168" y="228"/>
                  </a:moveTo>
                  <a:lnTo>
                    <a:pt x="214" y="349"/>
                  </a:lnTo>
                  <a:lnTo>
                    <a:pt x="194" y="431"/>
                  </a:lnTo>
                  <a:lnTo>
                    <a:pt x="168" y="413"/>
                  </a:lnTo>
                  <a:lnTo>
                    <a:pt x="168" y="405"/>
                  </a:lnTo>
                  <a:lnTo>
                    <a:pt x="169" y="408"/>
                  </a:lnTo>
                  <a:lnTo>
                    <a:pt x="196" y="397"/>
                  </a:lnTo>
                  <a:lnTo>
                    <a:pt x="209" y="349"/>
                  </a:lnTo>
                  <a:lnTo>
                    <a:pt x="209" y="349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3" y="341"/>
                  </a:lnTo>
                  <a:lnTo>
                    <a:pt x="199" y="337"/>
                  </a:lnTo>
                  <a:lnTo>
                    <a:pt x="194" y="336"/>
                  </a:lnTo>
                  <a:lnTo>
                    <a:pt x="188" y="337"/>
                  </a:lnTo>
                  <a:lnTo>
                    <a:pt x="188" y="337"/>
                  </a:lnTo>
                  <a:lnTo>
                    <a:pt x="184" y="340"/>
                  </a:lnTo>
                  <a:lnTo>
                    <a:pt x="180" y="344"/>
                  </a:lnTo>
                  <a:lnTo>
                    <a:pt x="179" y="348"/>
                  </a:lnTo>
                  <a:lnTo>
                    <a:pt x="179" y="353"/>
                  </a:lnTo>
                  <a:lnTo>
                    <a:pt x="179" y="353"/>
                  </a:lnTo>
                  <a:lnTo>
                    <a:pt x="176" y="351"/>
                  </a:lnTo>
                  <a:lnTo>
                    <a:pt x="173" y="348"/>
                  </a:lnTo>
                  <a:lnTo>
                    <a:pt x="171" y="347"/>
                  </a:lnTo>
                  <a:lnTo>
                    <a:pt x="168" y="347"/>
                  </a:lnTo>
                  <a:lnTo>
                    <a:pt x="168" y="228"/>
                  </a:lnTo>
                  <a:close/>
                  <a:moveTo>
                    <a:pt x="125" y="385"/>
                  </a:moveTo>
                  <a:lnTo>
                    <a:pt x="51" y="194"/>
                  </a:lnTo>
                  <a:lnTo>
                    <a:pt x="51" y="194"/>
                  </a:lnTo>
                  <a:lnTo>
                    <a:pt x="50" y="194"/>
                  </a:lnTo>
                  <a:lnTo>
                    <a:pt x="50" y="183"/>
                  </a:lnTo>
                  <a:lnTo>
                    <a:pt x="50" y="183"/>
                  </a:lnTo>
                  <a:lnTo>
                    <a:pt x="54" y="186"/>
                  </a:lnTo>
                  <a:lnTo>
                    <a:pt x="60" y="184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79" y="175"/>
                  </a:lnTo>
                  <a:lnTo>
                    <a:pt x="74" y="173"/>
                  </a:lnTo>
                  <a:lnTo>
                    <a:pt x="73" y="172"/>
                  </a:lnTo>
                  <a:lnTo>
                    <a:pt x="70" y="168"/>
                  </a:lnTo>
                  <a:lnTo>
                    <a:pt x="50" y="115"/>
                  </a:lnTo>
                  <a:lnTo>
                    <a:pt x="50" y="80"/>
                  </a:lnTo>
                  <a:lnTo>
                    <a:pt x="99" y="61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07" y="62"/>
                  </a:lnTo>
                  <a:lnTo>
                    <a:pt x="111" y="65"/>
                  </a:lnTo>
                  <a:lnTo>
                    <a:pt x="114" y="69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44" y="149"/>
                  </a:lnTo>
                  <a:lnTo>
                    <a:pt x="144" y="153"/>
                  </a:lnTo>
                  <a:lnTo>
                    <a:pt x="144" y="156"/>
                  </a:lnTo>
                  <a:lnTo>
                    <a:pt x="141" y="158"/>
                  </a:lnTo>
                  <a:lnTo>
                    <a:pt x="168" y="228"/>
                  </a:lnTo>
                  <a:lnTo>
                    <a:pt x="168" y="347"/>
                  </a:lnTo>
                  <a:lnTo>
                    <a:pt x="168" y="347"/>
                  </a:lnTo>
                  <a:lnTo>
                    <a:pt x="163" y="348"/>
                  </a:lnTo>
                  <a:lnTo>
                    <a:pt x="163" y="348"/>
                  </a:lnTo>
                  <a:lnTo>
                    <a:pt x="157" y="349"/>
                  </a:lnTo>
                  <a:lnTo>
                    <a:pt x="154" y="353"/>
                  </a:lnTo>
                  <a:lnTo>
                    <a:pt x="153" y="357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0" y="359"/>
                  </a:lnTo>
                  <a:lnTo>
                    <a:pt x="145" y="357"/>
                  </a:lnTo>
                  <a:lnTo>
                    <a:pt x="141" y="356"/>
                  </a:lnTo>
                  <a:lnTo>
                    <a:pt x="135" y="357"/>
                  </a:lnTo>
                  <a:lnTo>
                    <a:pt x="135" y="357"/>
                  </a:lnTo>
                  <a:lnTo>
                    <a:pt x="131" y="360"/>
                  </a:lnTo>
                  <a:lnTo>
                    <a:pt x="129" y="366"/>
                  </a:lnTo>
                  <a:lnTo>
                    <a:pt x="127" y="370"/>
                  </a:lnTo>
                  <a:lnTo>
                    <a:pt x="127" y="376"/>
                  </a:lnTo>
                  <a:lnTo>
                    <a:pt x="130" y="381"/>
                  </a:lnTo>
                  <a:lnTo>
                    <a:pt x="168" y="405"/>
                  </a:lnTo>
                  <a:lnTo>
                    <a:pt x="168" y="413"/>
                  </a:lnTo>
                  <a:lnTo>
                    <a:pt x="125" y="385"/>
                  </a:lnTo>
                  <a:lnTo>
                    <a:pt x="125" y="385"/>
                  </a:lnTo>
                  <a:close/>
                  <a:moveTo>
                    <a:pt x="50" y="0"/>
                  </a:moveTo>
                  <a:lnTo>
                    <a:pt x="50" y="77"/>
                  </a:lnTo>
                  <a:lnTo>
                    <a:pt x="95" y="49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4" y="23"/>
                  </a:lnTo>
                  <a:lnTo>
                    <a:pt x="81" y="18"/>
                  </a:lnTo>
                  <a:lnTo>
                    <a:pt x="77" y="14"/>
                  </a:lnTo>
                  <a:lnTo>
                    <a:pt x="72" y="10"/>
                  </a:lnTo>
                  <a:lnTo>
                    <a:pt x="68" y="5"/>
                  </a:lnTo>
                  <a:lnTo>
                    <a:pt x="62" y="3"/>
                  </a:lnTo>
                  <a:lnTo>
                    <a:pt x="56" y="1"/>
                  </a:lnTo>
                  <a:lnTo>
                    <a:pt x="50" y="0"/>
                  </a:lnTo>
                  <a:lnTo>
                    <a:pt x="50" y="0"/>
                  </a:lnTo>
                  <a:close/>
                  <a:moveTo>
                    <a:pt x="50" y="194"/>
                  </a:moveTo>
                  <a:lnTo>
                    <a:pt x="50" y="194"/>
                  </a:lnTo>
                  <a:lnTo>
                    <a:pt x="45" y="191"/>
                  </a:lnTo>
                  <a:lnTo>
                    <a:pt x="41" y="186"/>
                  </a:lnTo>
                  <a:lnTo>
                    <a:pt x="11" y="108"/>
                  </a:lnTo>
                  <a:lnTo>
                    <a:pt x="11" y="108"/>
                  </a:lnTo>
                  <a:lnTo>
                    <a:pt x="9" y="104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6" y="92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0" y="77"/>
                  </a:lnTo>
                  <a:lnTo>
                    <a:pt x="43" y="81"/>
                  </a:lnTo>
                  <a:lnTo>
                    <a:pt x="50" y="80"/>
                  </a:lnTo>
                  <a:lnTo>
                    <a:pt x="50" y="115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3" y="98"/>
                  </a:lnTo>
                  <a:lnTo>
                    <a:pt x="45" y="93"/>
                  </a:lnTo>
                  <a:lnTo>
                    <a:pt x="46" y="91"/>
                  </a:lnTo>
                  <a:lnTo>
                    <a:pt x="47" y="8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2" y="99"/>
                  </a:lnTo>
                  <a:lnTo>
                    <a:pt x="19" y="103"/>
                  </a:lnTo>
                  <a:lnTo>
                    <a:pt x="19" y="107"/>
                  </a:lnTo>
                  <a:lnTo>
                    <a:pt x="19" y="111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7" y="181"/>
                  </a:lnTo>
                  <a:lnTo>
                    <a:pt x="50" y="183"/>
                  </a:lnTo>
                  <a:lnTo>
                    <a:pt x="50" y="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019787" y="3424701"/>
              <a:ext cx="571500" cy="548439"/>
              <a:chOff x="2157413" y="3054350"/>
              <a:chExt cx="571500" cy="57467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83" name="Freeform 144"/>
              <p:cNvSpPr>
                <a:spLocks noEditPoints="1"/>
              </p:cNvSpPr>
              <p:nvPr/>
            </p:nvSpPr>
            <p:spPr bwMode="auto">
              <a:xfrm>
                <a:off x="2157413" y="3054350"/>
                <a:ext cx="571500" cy="574675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Freeform 145"/>
              <p:cNvSpPr>
                <a:spLocks/>
              </p:cNvSpPr>
              <p:nvPr/>
            </p:nvSpPr>
            <p:spPr bwMode="auto">
              <a:xfrm>
                <a:off x="2336801" y="3235325"/>
                <a:ext cx="285750" cy="150813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913425" y="4129188"/>
              <a:ext cx="447675" cy="402997"/>
              <a:chOff x="2051051" y="3792538"/>
              <a:chExt cx="447675" cy="422275"/>
            </a:xfrm>
            <a:solidFill>
              <a:schemeClr val="accent1"/>
            </a:solidFill>
          </p:grpSpPr>
          <p:sp>
            <p:nvSpPr>
              <p:cNvPr id="81" name="Freeform 146"/>
              <p:cNvSpPr>
                <a:spLocks/>
              </p:cNvSpPr>
              <p:nvPr/>
            </p:nvSpPr>
            <p:spPr bwMode="auto">
              <a:xfrm>
                <a:off x="2051051" y="3879850"/>
                <a:ext cx="447675" cy="3349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" name="Freeform 147"/>
              <p:cNvSpPr>
                <a:spLocks/>
              </p:cNvSpPr>
              <p:nvPr/>
            </p:nvSpPr>
            <p:spPr bwMode="auto">
              <a:xfrm>
                <a:off x="2178051" y="3792538"/>
                <a:ext cx="107950" cy="153988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4053250" y="1683938"/>
              <a:ext cx="676275" cy="530259"/>
              <a:chOff x="3190876" y="1230313"/>
              <a:chExt cx="676275" cy="555625"/>
            </a:xfrm>
            <a:solidFill>
              <a:schemeClr val="accent3"/>
            </a:solidFill>
          </p:grpSpPr>
          <p:sp>
            <p:nvSpPr>
              <p:cNvPr id="78" name="Freeform 148"/>
              <p:cNvSpPr>
                <a:spLocks/>
              </p:cNvSpPr>
              <p:nvPr/>
            </p:nvSpPr>
            <p:spPr bwMode="auto">
              <a:xfrm>
                <a:off x="3209926" y="1257300"/>
                <a:ext cx="657225" cy="528638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9" name="Freeform 149"/>
              <p:cNvSpPr>
                <a:spLocks/>
              </p:cNvSpPr>
              <p:nvPr/>
            </p:nvSpPr>
            <p:spPr bwMode="auto">
              <a:xfrm>
                <a:off x="3190876" y="1230313"/>
                <a:ext cx="176213" cy="246063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0" name="Freeform 150"/>
              <p:cNvSpPr>
                <a:spLocks/>
              </p:cNvSpPr>
              <p:nvPr/>
            </p:nvSpPr>
            <p:spPr bwMode="auto">
              <a:xfrm>
                <a:off x="3287713" y="1400175"/>
                <a:ext cx="504825" cy="323850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8" name="Freeform 151"/>
            <p:cNvSpPr>
              <a:spLocks noEditPoints="1"/>
            </p:cNvSpPr>
            <p:nvPr/>
          </p:nvSpPr>
          <p:spPr bwMode="auto">
            <a:xfrm>
              <a:off x="2414950" y="3976170"/>
              <a:ext cx="381000" cy="630250"/>
            </a:xfrm>
            <a:custGeom>
              <a:avLst/>
              <a:gdLst>
                <a:gd name="T0" fmla="*/ 144 w 240"/>
                <a:gd name="T1" fmla="*/ 352 h 416"/>
                <a:gd name="T2" fmla="*/ 154 w 240"/>
                <a:gd name="T3" fmla="*/ 354 h 416"/>
                <a:gd name="T4" fmla="*/ 164 w 240"/>
                <a:gd name="T5" fmla="*/ 359 h 416"/>
                <a:gd name="T6" fmla="*/ 171 w 240"/>
                <a:gd name="T7" fmla="*/ 366 h 416"/>
                <a:gd name="T8" fmla="*/ 175 w 240"/>
                <a:gd name="T9" fmla="*/ 375 h 416"/>
                <a:gd name="T10" fmla="*/ 176 w 240"/>
                <a:gd name="T11" fmla="*/ 382 h 416"/>
                <a:gd name="T12" fmla="*/ 175 w 240"/>
                <a:gd name="T13" fmla="*/ 394 h 416"/>
                <a:gd name="T14" fmla="*/ 168 w 240"/>
                <a:gd name="T15" fmla="*/ 405 h 416"/>
                <a:gd name="T16" fmla="*/ 158 w 240"/>
                <a:gd name="T17" fmla="*/ 413 h 416"/>
                <a:gd name="T18" fmla="*/ 152 w 240"/>
                <a:gd name="T19" fmla="*/ 415 h 416"/>
                <a:gd name="T20" fmla="*/ 144 w 240"/>
                <a:gd name="T21" fmla="*/ 352 h 416"/>
                <a:gd name="T22" fmla="*/ 144 w 240"/>
                <a:gd name="T23" fmla="*/ 325 h 416"/>
                <a:gd name="T24" fmla="*/ 144 w 240"/>
                <a:gd name="T25" fmla="*/ 141 h 416"/>
                <a:gd name="T26" fmla="*/ 163 w 240"/>
                <a:gd name="T27" fmla="*/ 160 h 416"/>
                <a:gd name="T28" fmla="*/ 175 w 240"/>
                <a:gd name="T29" fmla="*/ 189 h 416"/>
                <a:gd name="T30" fmla="*/ 188 w 240"/>
                <a:gd name="T31" fmla="*/ 243 h 416"/>
                <a:gd name="T32" fmla="*/ 192 w 240"/>
                <a:gd name="T33" fmla="*/ 251 h 416"/>
                <a:gd name="T34" fmla="*/ 205 w 240"/>
                <a:gd name="T35" fmla="*/ 260 h 416"/>
                <a:gd name="T36" fmla="*/ 225 w 240"/>
                <a:gd name="T37" fmla="*/ 264 h 416"/>
                <a:gd name="T38" fmla="*/ 240 w 240"/>
                <a:gd name="T39" fmla="*/ 300 h 416"/>
                <a:gd name="T40" fmla="*/ 135 w 240"/>
                <a:gd name="T41" fmla="*/ 352 h 416"/>
                <a:gd name="T42" fmla="*/ 144 w 240"/>
                <a:gd name="T43" fmla="*/ 352 h 416"/>
                <a:gd name="T44" fmla="*/ 144 w 240"/>
                <a:gd name="T45" fmla="*/ 416 h 416"/>
                <a:gd name="T46" fmla="*/ 134 w 240"/>
                <a:gd name="T47" fmla="*/ 415 h 416"/>
                <a:gd name="T48" fmla="*/ 125 w 240"/>
                <a:gd name="T49" fmla="*/ 409 h 416"/>
                <a:gd name="T50" fmla="*/ 118 w 240"/>
                <a:gd name="T51" fmla="*/ 403 h 416"/>
                <a:gd name="T52" fmla="*/ 112 w 240"/>
                <a:gd name="T53" fmla="*/ 392 h 416"/>
                <a:gd name="T54" fmla="*/ 112 w 240"/>
                <a:gd name="T55" fmla="*/ 386 h 416"/>
                <a:gd name="T56" fmla="*/ 114 w 240"/>
                <a:gd name="T57" fmla="*/ 374 h 416"/>
                <a:gd name="T58" fmla="*/ 121 w 240"/>
                <a:gd name="T59" fmla="*/ 363 h 416"/>
                <a:gd name="T60" fmla="*/ 130 w 240"/>
                <a:gd name="T61" fmla="*/ 355 h 416"/>
                <a:gd name="T62" fmla="*/ 135 w 240"/>
                <a:gd name="T63" fmla="*/ 352 h 416"/>
                <a:gd name="T64" fmla="*/ 144 w 240"/>
                <a:gd name="T65" fmla="*/ 141 h 416"/>
                <a:gd name="T66" fmla="*/ 122 w 240"/>
                <a:gd name="T67" fmla="*/ 130 h 416"/>
                <a:gd name="T68" fmla="*/ 98 w 240"/>
                <a:gd name="T69" fmla="*/ 126 h 416"/>
                <a:gd name="T70" fmla="*/ 69 w 240"/>
                <a:gd name="T71" fmla="*/ 19 h 416"/>
                <a:gd name="T72" fmla="*/ 65 w 240"/>
                <a:gd name="T73" fmla="*/ 10 h 416"/>
                <a:gd name="T74" fmla="*/ 58 w 240"/>
                <a:gd name="T75" fmla="*/ 4 h 416"/>
                <a:gd name="T76" fmla="*/ 49 w 240"/>
                <a:gd name="T77" fmla="*/ 0 h 416"/>
                <a:gd name="T78" fmla="*/ 39 w 240"/>
                <a:gd name="T79" fmla="*/ 2 h 416"/>
                <a:gd name="T80" fmla="*/ 34 w 240"/>
                <a:gd name="T81" fmla="*/ 3 h 416"/>
                <a:gd name="T82" fmla="*/ 26 w 240"/>
                <a:gd name="T83" fmla="*/ 10 h 416"/>
                <a:gd name="T84" fmla="*/ 22 w 240"/>
                <a:gd name="T85" fmla="*/ 18 h 416"/>
                <a:gd name="T86" fmla="*/ 20 w 240"/>
                <a:gd name="T87" fmla="*/ 27 h 416"/>
                <a:gd name="T88" fmla="*/ 49 w 240"/>
                <a:gd name="T89" fmla="*/ 139 h 416"/>
                <a:gd name="T90" fmla="*/ 38 w 240"/>
                <a:gd name="T91" fmla="*/ 145 h 416"/>
                <a:gd name="T92" fmla="*/ 20 w 240"/>
                <a:gd name="T93" fmla="*/ 164 h 416"/>
                <a:gd name="T94" fmla="*/ 11 w 240"/>
                <a:gd name="T95" fmla="*/ 187 h 416"/>
                <a:gd name="T96" fmla="*/ 8 w 240"/>
                <a:gd name="T97" fmla="*/ 216 h 416"/>
                <a:gd name="T98" fmla="*/ 11 w 240"/>
                <a:gd name="T99" fmla="*/ 232 h 416"/>
                <a:gd name="T100" fmla="*/ 26 w 240"/>
                <a:gd name="T101" fmla="*/ 285 h 416"/>
                <a:gd name="T102" fmla="*/ 26 w 240"/>
                <a:gd name="T103" fmla="*/ 294 h 416"/>
                <a:gd name="T104" fmla="*/ 20 w 240"/>
                <a:gd name="T105" fmla="*/ 308 h 416"/>
                <a:gd name="T106" fmla="*/ 5 w 240"/>
                <a:gd name="T107" fmla="*/ 321 h 416"/>
                <a:gd name="T108" fmla="*/ 10 w 240"/>
                <a:gd name="T109" fmla="*/ 361 h 416"/>
                <a:gd name="T110" fmla="*/ 144 w 240"/>
                <a:gd name="T111" fmla="*/ 141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0" h="416">
                  <a:moveTo>
                    <a:pt x="144" y="352"/>
                  </a:moveTo>
                  <a:lnTo>
                    <a:pt x="144" y="352"/>
                  </a:lnTo>
                  <a:lnTo>
                    <a:pt x="149" y="352"/>
                  </a:lnTo>
                  <a:lnTo>
                    <a:pt x="154" y="354"/>
                  </a:lnTo>
                  <a:lnTo>
                    <a:pt x="160" y="355"/>
                  </a:lnTo>
                  <a:lnTo>
                    <a:pt x="164" y="359"/>
                  </a:lnTo>
                  <a:lnTo>
                    <a:pt x="168" y="362"/>
                  </a:lnTo>
                  <a:lnTo>
                    <a:pt x="171" y="366"/>
                  </a:lnTo>
                  <a:lnTo>
                    <a:pt x="173" y="371"/>
                  </a:lnTo>
                  <a:lnTo>
                    <a:pt x="175" y="375"/>
                  </a:lnTo>
                  <a:lnTo>
                    <a:pt x="175" y="375"/>
                  </a:lnTo>
                  <a:lnTo>
                    <a:pt x="176" y="382"/>
                  </a:lnTo>
                  <a:lnTo>
                    <a:pt x="176" y="389"/>
                  </a:lnTo>
                  <a:lnTo>
                    <a:pt x="175" y="394"/>
                  </a:lnTo>
                  <a:lnTo>
                    <a:pt x="172" y="400"/>
                  </a:lnTo>
                  <a:lnTo>
                    <a:pt x="168" y="405"/>
                  </a:lnTo>
                  <a:lnTo>
                    <a:pt x="164" y="409"/>
                  </a:lnTo>
                  <a:lnTo>
                    <a:pt x="158" y="413"/>
                  </a:lnTo>
                  <a:lnTo>
                    <a:pt x="152" y="415"/>
                  </a:lnTo>
                  <a:lnTo>
                    <a:pt x="152" y="415"/>
                  </a:lnTo>
                  <a:lnTo>
                    <a:pt x="144" y="416"/>
                  </a:lnTo>
                  <a:lnTo>
                    <a:pt x="144" y="352"/>
                  </a:lnTo>
                  <a:lnTo>
                    <a:pt x="144" y="352"/>
                  </a:lnTo>
                  <a:close/>
                  <a:moveTo>
                    <a:pt x="144" y="325"/>
                  </a:moveTo>
                  <a:lnTo>
                    <a:pt x="144" y="141"/>
                  </a:lnTo>
                  <a:lnTo>
                    <a:pt x="144" y="141"/>
                  </a:lnTo>
                  <a:lnTo>
                    <a:pt x="154" y="149"/>
                  </a:lnTo>
                  <a:lnTo>
                    <a:pt x="163" y="160"/>
                  </a:lnTo>
                  <a:lnTo>
                    <a:pt x="169" y="174"/>
                  </a:lnTo>
                  <a:lnTo>
                    <a:pt x="175" y="189"/>
                  </a:lnTo>
                  <a:lnTo>
                    <a:pt x="175" y="189"/>
                  </a:lnTo>
                  <a:lnTo>
                    <a:pt x="188" y="243"/>
                  </a:lnTo>
                  <a:lnTo>
                    <a:pt x="188" y="243"/>
                  </a:lnTo>
                  <a:lnTo>
                    <a:pt x="192" y="251"/>
                  </a:lnTo>
                  <a:lnTo>
                    <a:pt x="198" y="256"/>
                  </a:lnTo>
                  <a:lnTo>
                    <a:pt x="205" y="260"/>
                  </a:lnTo>
                  <a:lnTo>
                    <a:pt x="211" y="263"/>
                  </a:lnTo>
                  <a:lnTo>
                    <a:pt x="225" y="264"/>
                  </a:lnTo>
                  <a:lnTo>
                    <a:pt x="230" y="264"/>
                  </a:lnTo>
                  <a:lnTo>
                    <a:pt x="240" y="300"/>
                  </a:lnTo>
                  <a:lnTo>
                    <a:pt x="144" y="325"/>
                  </a:lnTo>
                  <a:close/>
                  <a:moveTo>
                    <a:pt x="135" y="352"/>
                  </a:moveTo>
                  <a:lnTo>
                    <a:pt x="135" y="352"/>
                  </a:lnTo>
                  <a:lnTo>
                    <a:pt x="144" y="352"/>
                  </a:lnTo>
                  <a:lnTo>
                    <a:pt x="144" y="416"/>
                  </a:lnTo>
                  <a:lnTo>
                    <a:pt x="144" y="416"/>
                  </a:lnTo>
                  <a:lnTo>
                    <a:pt x="138" y="416"/>
                  </a:lnTo>
                  <a:lnTo>
                    <a:pt x="134" y="415"/>
                  </a:lnTo>
                  <a:lnTo>
                    <a:pt x="129" y="412"/>
                  </a:lnTo>
                  <a:lnTo>
                    <a:pt x="125" y="409"/>
                  </a:lnTo>
                  <a:lnTo>
                    <a:pt x="121" y="407"/>
                  </a:lnTo>
                  <a:lnTo>
                    <a:pt x="118" y="403"/>
                  </a:lnTo>
                  <a:lnTo>
                    <a:pt x="115" y="397"/>
                  </a:lnTo>
                  <a:lnTo>
                    <a:pt x="112" y="392"/>
                  </a:lnTo>
                  <a:lnTo>
                    <a:pt x="112" y="392"/>
                  </a:lnTo>
                  <a:lnTo>
                    <a:pt x="112" y="386"/>
                  </a:lnTo>
                  <a:lnTo>
                    <a:pt x="112" y="380"/>
                  </a:lnTo>
                  <a:lnTo>
                    <a:pt x="114" y="374"/>
                  </a:lnTo>
                  <a:lnTo>
                    <a:pt x="117" y="367"/>
                  </a:lnTo>
                  <a:lnTo>
                    <a:pt x="121" y="363"/>
                  </a:lnTo>
                  <a:lnTo>
                    <a:pt x="125" y="359"/>
                  </a:lnTo>
                  <a:lnTo>
                    <a:pt x="130" y="355"/>
                  </a:lnTo>
                  <a:lnTo>
                    <a:pt x="135" y="352"/>
                  </a:lnTo>
                  <a:lnTo>
                    <a:pt x="135" y="352"/>
                  </a:lnTo>
                  <a:close/>
                  <a:moveTo>
                    <a:pt x="144" y="141"/>
                  </a:moveTo>
                  <a:lnTo>
                    <a:pt x="144" y="141"/>
                  </a:lnTo>
                  <a:lnTo>
                    <a:pt x="133" y="134"/>
                  </a:lnTo>
                  <a:lnTo>
                    <a:pt x="122" y="130"/>
                  </a:lnTo>
                  <a:lnTo>
                    <a:pt x="110" y="128"/>
                  </a:lnTo>
                  <a:lnTo>
                    <a:pt x="98" y="126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8" y="15"/>
                  </a:lnTo>
                  <a:lnTo>
                    <a:pt x="65" y="10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4" y="3"/>
                  </a:lnTo>
                  <a:lnTo>
                    <a:pt x="30" y="6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7"/>
                  </a:lnTo>
                  <a:lnTo>
                    <a:pt x="20" y="32"/>
                  </a:lnTo>
                  <a:lnTo>
                    <a:pt x="49" y="139"/>
                  </a:lnTo>
                  <a:lnTo>
                    <a:pt x="49" y="139"/>
                  </a:lnTo>
                  <a:lnTo>
                    <a:pt x="38" y="145"/>
                  </a:lnTo>
                  <a:lnTo>
                    <a:pt x="28" y="155"/>
                  </a:lnTo>
                  <a:lnTo>
                    <a:pt x="20" y="164"/>
                  </a:lnTo>
                  <a:lnTo>
                    <a:pt x="15" y="175"/>
                  </a:lnTo>
                  <a:lnTo>
                    <a:pt x="11" y="187"/>
                  </a:lnTo>
                  <a:lnTo>
                    <a:pt x="8" y="201"/>
                  </a:lnTo>
                  <a:lnTo>
                    <a:pt x="8" y="216"/>
                  </a:lnTo>
                  <a:lnTo>
                    <a:pt x="11" y="232"/>
                  </a:lnTo>
                  <a:lnTo>
                    <a:pt x="11" y="232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4" y="301"/>
                  </a:lnTo>
                  <a:lnTo>
                    <a:pt x="20" y="308"/>
                  </a:lnTo>
                  <a:lnTo>
                    <a:pt x="15" y="313"/>
                  </a:lnTo>
                  <a:lnTo>
                    <a:pt x="5" y="321"/>
                  </a:lnTo>
                  <a:lnTo>
                    <a:pt x="0" y="324"/>
                  </a:lnTo>
                  <a:lnTo>
                    <a:pt x="10" y="361"/>
                  </a:lnTo>
                  <a:lnTo>
                    <a:pt x="144" y="325"/>
                  </a:lnTo>
                  <a:lnTo>
                    <a:pt x="144" y="14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52"/>
            <p:cNvSpPr>
              <a:spLocks noEditPoints="1"/>
            </p:cNvSpPr>
            <p:nvPr/>
          </p:nvSpPr>
          <p:spPr bwMode="auto">
            <a:xfrm>
              <a:off x="4786675" y="3151996"/>
              <a:ext cx="547688" cy="568135"/>
            </a:xfrm>
            <a:custGeom>
              <a:avLst/>
              <a:gdLst>
                <a:gd name="T0" fmla="*/ 268 w 345"/>
                <a:gd name="T1" fmla="*/ 172 h 375"/>
                <a:gd name="T2" fmla="*/ 258 w 345"/>
                <a:gd name="T3" fmla="*/ 130 h 375"/>
                <a:gd name="T4" fmla="*/ 264 w 345"/>
                <a:gd name="T5" fmla="*/ 252 h 375"/>
                <a:gd name="T6" fmla="*/ 296 w 345"/>
                <a:gd name="T7" fmla="*/ 291 h 375"/>
                <a:gd name="T8" fmla="*/ 281 w 345"/>
                <a:gd name="T9" fmla="*/ 295 h 375"/>
                <a:gd name="T10" fmla="*/ 281 w 345"/>
                <a:gd name="T11" fmla="*/ 50 h 375"/>
                <a:gd name="T12" fmla="*/ 296 w 345"/>
                <a:gd name="T13" fmla="*/ 53 h 375"/>
                <a:gd name="T14" fmla="*/ 264 w 345"/>
                <a:gd name="T15" fmla="*/ 94 h 375"/>
                <a:gd name="T16" fmla="*/ 284 w 345"/>
                <a:gd name="T17" fmla="*/ 172 h 375"/>
                <a:gd name="T18" fmla="*/ 336 w 345"/>
                <a:gd name="T19" fmla="*/ 164 h 375"/>
                <a:gd name="T20" fmla="*/ 344 w 345"/>
                <a:gd name="T21" fmla="*/ 176 h 375"/>
                <a:gd name="T22" fmla="*/ 289 w 345"/>
                <a:gd name="T23" fmla="*/ 180 h 375"/>
                <a:gd name="T24" fmla="*/ 173 w 345"/>
                <a:gd name="T25" fmla="*/ 77 h 375"/>
                <a:gd name="T26" fmla="*/ 243 w 345"/>
                <a:gd name="T27" fmla="*/ 108 h 375"/>
                <a:gd name="T28" fmla="*/ 245 w 345"/>
                <a:gd name="T29" fmla="*/ 236 h 375"/>
                <a:gd name="T30" fmla="*/ 222 w 345"/>
                <a:gd name="T31" fmla="*/ 345 h 375"/>
                <a:gd name="T32" fmla="*/ 178 w 345"/>
                <a:gd name="T33" fmla="*/ 375 h 375"/>
                <a:gd name="T34" fmla="*/ 207 w 345"/>
                <a:gd name="T35" fmla="*/ 242 h 375"/>
                <a:gd name="T36" fmla="*/ 238 w 345"/>
                <a:gd name="T37" fmla="*/ 211 h 375"/>
                <a:gd name="T38" fmla="*/ 248 w 345"/>
                <a:gd name="T39" fmla="*/ 157 h 375"/>
                <a:gd name="T40" fmla="*/ 203 w 345"/>
                <a:gd name="T41" fmla="*/ 103 h 375"/>
                <a:gd name="T42" fmla="*/ 173 w 345"/>
                <a:gd name="T43" fmla="*/ 77 h 375"/>
                <a:gd name="T44" fmla="*/ 250 w 345"/>
                <a:gd name="T45" fmla="*/ 91 h 375"/>
                <a:gd name="T46" fmla="*/ 258 w 345"/>
                <a:gd name="T47" fmla="*/ 73 h 375"/>
                <a:gd name="T48" fmla="*/ 250 w 345"/>
                <a:gd name="T49" fmla="*/ 255 h 375"/>
                <a:gd name="T50" fmla="*/ 258 w 345"/>
                <a:gd name="T51" fmla="*/ 249 h 375"/>
                <a:gd name="T52" fmla="*/ 180 w 345"/>
                <a:gd name="T53" fmla="*/ 6 h 375"/>
                <a:gd name="T54" fmla="*/ 176 w 345"/>
                <a:gd name="T55" fmla="*/ 60 h 375"/>
                <a:gd name="T56" fmla="*/ 157 w 345"/>
                <a:gd name="T57" fmla="*/ 374 h 375"/>
                <a:gd name="T58" fmla="*/ 120 w 345"/>
                <a:gd name="T59" fmla="*/ 337 h 375"/>
                <a:gd name="T60" fmla="*/ 93 w 345"/>
                <a:gd name="T61" fmla="*/ 224 h 375"/>
                <a:gd name="T62" fmla="*/ 111 w 345"/>
                <a:gd name="T63" fmla="*/ 100 h 375"/>
                <a:gd name="T64" fmla="*/ 173 w 345"/>
                <a:gd name="T65" fmla="*/ 96 h 375"/>
                <a:gd name="T66" fmla="*/ 119 w 345"/>
                <a:gd name="T67" fmla="*/ 119 h 375"/>
                <a:gd name="T68" fmla="*/ 97 w 345"/>
                <a:gd name="T69" fmla="*/ 183 h 375"/>
                <a:gd name="T70" fmla="*/ 126 w 345"/>
                <a:gd name="T71" fmla="*/ 232 h 375"/>
                <a:gd name="T72" fmla="*/ 139 w 345"/>
                <a:gd name="T73" fmla="*/ 290 h 375"/>
                <a:gd name="T74" fmla="*/ 173 w 345"/>
                <a:gd name="T75" fmla="*/ 60 h 375"/>
                <a:gd name="T76" fmla="*/ 164 w 345"/>
                <a:gd name="T77" fmla="*/ 54 h 375"/>
                <a:gd name="T78" fmla="*/ 169 w 345"/>
                <a:gd name="T79" fmla="*/ 0 h 375"/>
                <a:gd name="T80" fmla="*/ 93 w 345"/>
                <a:gd name="T81" fmla="*/ 264 h 375"/>
                <a:gd name="T82" fmla="*/ 93 w 345"/>
                <a:gd name="T83" fmla="*/ 252 h 375"/>
                <a:gd name="T84" fmla="*/ 86 w 345"/>
                <a:gd name="T85" fmla="*/ 96 h 375"/>
                <a:gd name="T86" fmla="*/ 94 w 345"/>
                <a:gd name="T87" fmla="*/ 84 h 375"/>
                <a:gd name="T88" fmla="*/ 82 w 345"/>
                <a:gd name="T89" fmla="*/ 203 h 375"/>
                <a:gd name="T90" fmla="*/ 80 w 345"/>
                <a:gd name="T91" fmla="*/ 152 h 375"/>
                <a:gd name="T92" fmla="*/ 86 w 345"/>
                <a:gd name="T93" fmla="*/ 96 h 375"/>
                <a:gd name="T94" fmla="*/ 50 w 345"/>
                <a:gd name="T95" fmla="*/ 64 h 375"/>
                <a:gd name="T96" fmla="*/ 53 w 345"/>
                <a:gd name="T97" fmla="*/ 49 h 375"/>
                <a:gd name="T98" fmla="*/ 86 w 345"/>
                <a:gd name="T99" fmla="*/ 249 h 375"/>
                <a:gd name="T100" fmla="*/ 53 w 345"/>
                <a:gd name="T101" fmla="*/ 297 h 375"/>
                <a:gd name="T102" fmla="*/ 50 w 345"/>
                <a:gd name="T103" fmla="*/ 282 h 375"/>
                <a:gd name="T104" fmla="*/ 86 w 345"/>
                <a:gd name="T105" fmla="*/ 249 h 375"/>
                <a:gd name="T106" fmla="*/ 57 w 345"/>
                <a:gd name="T107" fmla="*/ 167 h 375"/>
                <a:gd name="T108" fmla="*/ 54 w 345"/>
                <a:gd name="T109" fmla="*/ 180 h 375"/>
                <a:gd name="T110" fmla="*/ 0 w 345"/>
                <a:gd name="T111" fmla="*/ 176 h 375"/>
                <a:gd name="T112" fmla="*/ 8 w 345"/>
                <a:gd name="T113" fmla="*/ 164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5" h="375">
                  <a:moveTo>
                    <a:pt x="258" y="130"/>
                  </a:moveTo>
                  <a:lnTo>
                    <a:pt x="258" y="130"/>
                  </a:lnTo>
                  <a:lnTo>
                    <a:pt x="262" y="141"/>
                  </a:lnTo>
                  <a:lnTo>
                    <a:pt x="266" y="150"/>
                  </a:lnTo>
                  <a:lnTo>
                    <a:pt x="268" y="161"/>
                  </a:lnTo>
                  <a:lnTo>
                    <a:pt x="268" y="172"/>
                  </a:lnTo>
                  <a:lnTo>
                    <a:pt x="268" y="172"/>
                  </a:lnTo>
                  <a:lnTo>
                    <a:pt x="268" y="184"/>
                  </a:lnTo>
                  <a:lnTo>
                    <a:pt x="266" y="194"/>
                  </a:lnTo>
                  <a:lnTo>
                    <a:pt x="262" y="205"/>
                  </a:lnTo>
                  <a:lnTo>
                    <a:pt x="258" y="214"/>
                  </a:lnTo>
                  <a:lnTo>
                    <a:pt x="258" y="130"/>
                  </a:lnTo>
                  <a:lnTo>
                    <a:pt x="258" y="130"/>
                  </a:lnTo>
                  <a:close/>
                  <a:moveTo>
                    <a:pt x="258" y="272"/>
                  </a:moveTo>
                  <a:lnTo>
                    <a:pt x="258" y="249"/>
                  </a:lnTo>
                  <a:lnTo>
                    <a:pt x="258" y="249"/>
                  </a:lnTo>
                  <a:lnTo>
                    <a:pt x="261" y="251"/>
                  </a:lnTo>
                  <a:lnTo>
                    <a:pt x="264" y="252"/>
                  </a:lnTo>
                  <a:lnTo>
                    <a:pt x="264" y="252"/>
                  </a:lnTo>
                  <a:lnTo>
                    <a:pt x="295" y="282"/>
                  </a:lnTo>
                  <a:lnTo>
                    <a:pt x="295" y="282"/>
                  </a:lnTo>
                  <a:lnTo>
                    <a:pt x="296" y="286"/>
                  </a:lnTo>
                  <a:lnTo>
                    <a:pt x="296" y="289"/>
                  </a:lnTo>
                  <a:lnTo>
                    <a:pt x="296" y="291"/>
                  </a:lnTo>
                  <a:lnTo>
                    <a:pt x="295" y="295"/>
                  </a:lnTo>
                  <a:lnTo>
                    <a:pt x="295" y="295"/>
                  </a:lnTo>
                  <a:lnTo>
                    <a:pt x="291" y="297"/>
                  </a:lnTo>
                  <a:lnTo>
                    <a:pt x="288" y="298"/>
                  </a:lnTo>
                  <a:lnTo>
                    <a:pt x="284" y="297"/>
                  </a:lnTo>
                  <a:lnTo>
                    <a:pt x="281" y="295"/>
                  </a:lnTo>
                  <a:lnTo>
                    <a:pt x="258" y="272"/>
                  </a:lnTo>
                  <a:lnTo>
                    <a:pt x="258" y="272"/>
                  </a:lnTo>
                  <a:close/>
                  <a:moveTo>
                    <a:pt x="258" y="96"/>
                  </a:moveTo>
                  <a:lnTo>
                    <a:pt x="258" y="7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4" y="49"/>
                  </a:lnTo>
                  <a:lnTo>
                    <a:pt x="288" y="48"/>
                  </a:lnTo>
                  <a:lnTo>
                    <a:pt x="291" y="49"/>
                  </a:lnTo>
                  <a:lnTo>
                    <a:pt x="295" y="50"/>
                  </a:lnTo>
                  <a:lnTo>
                    <a:pt x="295" y="50"/>
                  </a:lnTo>
                  <a:lnTo>
                    <a:pt x="296" y="53"/>
                  </a:lnTo>
                  <a:lnTo>
                    <a:pt x="296" y="57"/>
                  </a:lnTo>
                  <a:lnTo>
                    <a:pt x="296" y="60"/>
                  </a:lnTo>
                  <a:lnTo>
                    <a:pt x="295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1" y="95"/>
                  </a:lnTo>
                  <a:lnTo>
                    <a:pt x="258" y="96"/>
                  </a:lnTo>
                  <a:lnTo>
                    <a:pt x="258" y="96"/>
                  </a:lnTo>
                  <a:close/>
                  <a:moveTo>
                    <a:pt x="284" y="172"/>
                  </a:moveTo>
                  <a:lnTo>
                    <a:pt x="284" y="172"/>
                  </a:lnTo>
                  <a:lnTo>
                    <a:pt x="284" y="172"/>
                  </a:lnTo>
                  <a:lnTo>
                    <a:pt x="285" y="169"/>
                  </a:lnTo>
                  <a:lnTo>
                    <a:pt x="287" y="167"/>
                  </a:lnTo>
                  <a:lnTo>
                    <a:pt x="289" y="164"/>
                  </a:lnTo>
                  <a:lnTo>
                    <a:pt x="294" y="164"/>
                  </a:lnTo>
                  <a:lnTo>
                    <a:pt x="336" y="164"/>
                  </a:lnTo>
                  <a:lnTo>
                    <a:pt x="336" y="164"/>
                  </a:lnTo>
                  <a:lnTo>
                    <a:pt x="340" y="164"/>
                  </a:lnTo>
                  <a:lnTo>
                    <a:pt x="342" y="167"/>
                  </a:lnTo>
                  <a:lnTo>
                    <a:pt x="344" y="169"/>
                  </a:lnTo>
                  <a:lnTo>
                    <a:pt x="345" y="172"/>
                  </a:lnTo>
                  <a:lnTo>
                    <a:pt x="345" y="172"/>
                  </a:lnTo>
                  <a:lnTo>
                    <a:pt x="344" y="176"/>
                  </a:lnTo>
                  <a:lnTo>
                    <a:pt x="342" y="179"/>
                  </a:lnTo>
                  <a:lnTo>
                    <a:pt x="340" y="180"/>
                  </a:lnTo>
                  <a:lnTo>
                    <a:pt x="336" y="182"/>
                  </a:lnTo>
                  <a:lnTo>
                    <a:pt x="294" y="182"/>
                  </a:lnTo>
                  <a:lnTo>
                    <a:pt x="294" y="182"/>
                  </a:lnTo>
                  <a:lnTo>
                    <a:pt x="289" y="180"/>
                  </a:lnTo>
                  <a:lnTo>
                    <a:pt x="287" y="179"/>
                  </a:lnTo>
                  <a:lnTo>
                    <a:pt x="285" y="176"/>
                  </a:lnTo>
                  <a:lnTo>
                    <a:pt x="284" y="172"/>
                  </a:lnTo>
                  <a:lnTo>
                    <a:pt x="284" y="172"/>
                  </a:lnTo>
                  <a:close/>
                  <a:moveTo>
                    <a:pt x="173" y="77"/>
                  </a:moveTo>
                  <a:lnTo>
                    <a:pt x="173" y="77"/>
                  </a:lnTo>
                  <a:lnTo>
                    <a:pt x="187" y="79"/>
                  </a:lnTo>
                  <a:lnTo>
                    <a:pt x="200" y="81"/>
                  </a:lnTo>
                  <a:lnTo>
                    <a:pt x="212" y="85"/>
                  </a:lnTo>
                  <a:lnTo>
                    <a:pt x="224" y="92"/>
                  </a:lnTo>
                  <a:lnTo>
                    <a:pt x="235" y="100"/>
                  </a:lnTo>
                  <a:lnTo>
                    <a:pt x="243" y="108"/>
                  </a:lnTo>
                  <a:lnTo>
                    <a:pt x="252" y="119"/>
                  </a:lnTo>
                  <a:lnTo>
                    <a:pt x="258" y="130"/>
                  </a:lnTo>
                  <a:lnTo>
                    <a:pt x="258" y="214"/>
                  </a:lnTo>
                  <a:lnTo>
                    <a:pt x="258" y="214"/>
                  </a:lnTo>
                  <a:lnTo>
                    <a:pt x="252" y="225"/>
                  </a:lnTo>
                  <a:lnTo>
                    <a:pt x="245" y="236"/>
                  </a:lnTo>
                  <a:lnTo>
                    <a:pt x="235" y="245"/>
                  </a:lnTo>
                  <a:lnTo>
                    <a:pt x="224" y="252"/>
                  </a:lnTo>
                  <a:lnTo>
                    <a:pt x="224" y="328"/>
                  </a:lnTo>
                  <a:lnTo>
                    <a:pt x="224" y="328"/>
                  </a:lnTo>
                  <a:lnTo>
                    <a:pt x="224" y="337"/>
                  </a:lnTo>
                  <a:lnTo>
                    <a:pt x="222" y="345"/>
                  </a:lnTo>
                  <a:lnTo>
                    <a:pt x="216" y="354"/>
                  </a:lnTo>
                  <a:lnTo>
                    <a:pt x="211" y="360"/>
                  </a:lnTo>
                  <a:lnTo>
                    <a:pt x="204" y="367"/>
                  </a:lnTo>
                  <a:lnTo>
                    <a:pt x="196" y="371"/>
                  </a:lnTo>
                  <a:lnTo>
                    <a:pt x="188" y="374"/>
                  </a:lnTo>
                  <a:lnTo>
                    <a:pt x="178" y="375"/>
                  </a:lnTo>
                  <a:lnTo>
                    <a:pt x="173" y="375"/>
                  </a:lnTo>
                  <a:lnTo>
                    <a:pt x="173" y="290"/>
                  </a:lnTo>
                  <a:lnTo>
                    <a:pt x="206" y="290"/>
                  </a:lnTo>
                  <a:lnTo>
                    <a:pt x="206" y="247"/>
                  </a:lnTo>
                  <a:lnTo>
                    <a:pt x="206" y="247"/>
                  </a:lnTo>
                  <a:lnTo>
                    <a:pt x="207" y="242"/>
                  </a:lnTo>
                  <a:lnTo>
                    <a:pt x="211" y="238"/>
                  </a:lnTo>
                  <a:lnTo>
                    <a:pt x="211" y="238"/>
                  </a:lnTo>
                  <a:lnTo>
                    <a:pt x="219" y="233"/>
                  </a:lnTo>
                  <a:lnTo>
                    <a:pt x="226" y="226"/>
                  </a:lnTo>
                  <a:lnTo>
                    <a:pt x="233" y="219"/>
                  </a:lnTo>
                  <a:lnTo>
                    <a:pt x="238" y="211"/>
                  </a:lnTo>
                  <a:lnTo>
                    <a:pt x="242" y="202"/>
                  </a:lnTo>
                  <a:lnTo>
                    <a:pt x="246" y="192"/>
                  </a:lnTo>
                  <a:lnTo>
                    <a:pt x="248" y="183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48" y="157"/>
                  </a:lnTo>
                  <a:lnTo>
                    <a:pt x="242" y="144"/>
                  </a:lnTo>
                  <a:lnTo>
                    <a:pt x="235" y="130"/>
                  </a:lnTo>
                  <a:lnTo>
                    <a:pt x="226" y="119"/>
                  </a:lnTo>
                  <a:lnTo>
                    <a:pt x="226" y="119"/>
                  </a:lnTo>
                  <a:lnTo>
                    <a:pt x="215" y="110"/>
                  </a:lnTo>
                  <a:lnTo>
                    <a:pt x="203" y="103"/>
                  </a:lnTo>
                  <a:lnTo>
                    <a:pt x="188" y="9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7"/>
                  </a:lnTo>
                  <a:close/>
                  <a:moveTo>
                    <a:pt x="258" y="73"/>
                  </a:moveTo>
                  <a:lnTo>
                    <a:pt x="252" y="81"/>
                  </a:lnTo>
                  <a:lnTo>
                    <a:pt x="252" y="81"/>
                  </a:lnTo>
                  <a:lnTo>
                    <a:pt x="250" y="84"/>
                  </a:lnTo>
                  <a:lnTo>
                    <a:pt x="249" y="87"/>
                  </a:lnTo>
                  <a:lnTo>
                    <a:pt x="250" y="91"/>
                  </a:lnTo>
                  <a:lnTo>
                    <a:pt x="252" y="94"/>
                  </a:lnTo>
                  <a:lnTo>
                    <a:pt x="252" y="94"/>
                  </a:lnTo>
                  <a:lnTo>
                    <a:pt x="254" y="95"/>
                  </a:lnTo>
                  <a:lnTo>
                    <a:pt x="258" y="96"/>
                  </a:lnTo>
                  <a:lnTo>
                    <a:pt x="258" y="73"/>
                  </a:lnTo>
                  <a:lnTo>
                    <a:pt x="258" y="73"/>
                  </a:lnTo>
                  <a:close/>
                  <a:moveTo>
                    <a:pt x="258" y="249"/>
                  </a:moveTo>
                  <a:lnTo>
                    <a:pt x="258" y="249"/>
                  </a:lnTo>
                  <a:lnTo>
                    <a:pt x="254" y="251"/>
                  </a:lnTo>
                  <a:lnTo>
                    <a:pt x="252" y="252"/>
                  </a:lnTo>
                  <a:lnTo>
                    <a:pt x="252" y="252"/>
                  </a:lnTo>
                  <a:lnTo>
                    <a:pt x="250" y="255"/>
                  </a:lnTo>
                  <a:lnTo>
                    <a:pt x="249" y="259"/>
                  </a:lnTo>
                  <a:lnTo>
                    <a:pt x="250" y="261"/>
                  </a:lnTo>
                  <a:lnTo>
                    <a:pt x="252" y="264"/>
                  </a:lnTo>
                  <a:lnTo>
                    <a:pt x="258" y="272"/>
                  </a:lnTo>
                  <a:lnTo>
                    <a:pt x="258" y="249"/>
                  </a:lnTo>
                  <a:lnTo>
                    <a:pt x="258" y="249"/>
                  </a:lnTo>
                  <a:close/>
                  <a:moveTo>
                    <a:pt x="173" y="6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76" y="1"/>
                  </a:lnTo>
                  <a:lnTo>
                    <a:pt x="178" y="3"/>
                  </a:lnTo>
                  <a:lnTo>
                    <a:pt x="180" y="6"/>
                  </a:lnTo>
                  <a:lnTo>
                    <a:pt x="181" y="8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0" y="54"/>
                  </a:lnTo>
                  <a:lnTo>
                    <a:pt x="178" y="57"/>
                  </a:lnTo>
                  <a:lnTo>
                    <a:pt x="176" y="60"/>
                  </a:lnTo>
                  <a:lnTo>
                    <a:pt x="173" y="60"/>
                  </a:lnTo>
                  <a:lnTo>
                    <a:pt x="173" y="60"/>
                  </a:lnTo>
                  <a:close/>
                  <a:moveTo>
                    <a:pt x="173" y="375"/>
                  </a:moveTo>
                  <a:lnTo>
                    <a:pt x="166" y="375"/>
                  </a:lnTo>
                  <a:lnTo>
                    <a:pt x="166" y="375"/>
                  </a:lnTo>
                  <a:lnTo>
                    <a:pt x="157" y="374"/>
                  </a:lnTo>
                  <a:lnTo>
                    <a:pt x="147" y="371"/>
                  </a:lnTo>
                  <a:lnTo>
                    <a:pt x="139" y="367"/>
                  </a:lnTo>
                  <a:lnTo>
                    <a:pt x="132" y="360"/>
                  </a:lnTo>
                  <a:lnTo>
                    <a:pt x="127" y="354"/>
                  </a:lnTo>
                  <a:lnTo>
                    <a:pt x="123" y="345"/>
                  </a:lnTo>
                  <a:lnTo>
                    <a:pt x="120" y="337"/>
                  </a:lnTo>
                  <a:lnTo>
                    <a:pt x="119" y="328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09" y="244"/>
                  </a:lnTo>
                  <a:lnTo>
                    <a:pt x="100" y="234"/>
                  </a:lnTo>
                  <a:lnTo>
                    <a:pt x="93" y="224"/>
                  </a:lnTo>
                  <a:lnTo>
                    <a:pt x="86" y="213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93" y="121"/>
                  </a:lnTo>
                  <a:lnTo>
                    <a:pt x="101" y="110"/>
                  </a:lnTo>
                  <a:lnTo>
                    <a:pt x="111" y="100"/>
                  </a:lnTo>
                  <a:lnTo>
                    <a:pt x="122" y="92"/>
                  </a:lnTo>
                  <a:lnTo>
                    <a:pt x="132" y="85"/>
                  </a:lnTo>
                  <a:lnTo>
                    <a:pt x="146" y="81"/>
                  </a:lnTo>
                  <a:lnTo>
                    <a:pt x="158" y="79"/>
                  </a:lnTo>
                  <a:lnTo>
                    <a:pt x="173" y="77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58" y="99"/>
                  </a:lnTo>
                  <a:lnTo>
                    <a:pt x="143" y="103"/>
                  </a:lnTo>
                  <a:lnTo>
                    <a:pt x="131" y="110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09" y="130"/>
                  </a:lnTo>
                  <a:lnTo>
                    <a:pt x="103" y="144"/>
                  </a:lnTo>
                  <a:lnTo>
                    <a:pt x="99" y="157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83"/>
                  </a:lnTo>
                  <a:lnTo>
                    <a:pt x="100" y="192"/>
                  </a:lnTo>
                  <a:lnTo>
                    <a:pt x="103" y="202"/>
                  </a:lnTo>
                  <a:lnTo>
                    <a:pt x="107" y="210"/>
                  </a:lnTo>
                  <a:lnTo>
                    <a:pt x="112" y="218"/>
                  </a:lnTo>
                  <a:lnTo>
                    <a:pt x="119" y="226"/>
                  </a:lnTo>
                  <a:lnTo>
                    <a:pt x="126" y="232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8" y="241"/>
                  </a:lnTo>
                  <a:lnTo>
                    <a:pt x="139" y="247"/>
                  </a:lnTo>
                  <a:lnTo>
                    <a:pt x="139" y="290"/>
                  </a:lnTo>
                  <a:lnTo>
                    <a:pt x="173" y="290"/>
                  </a:lnTo>
                  <a:lnTo>
                    <a:pt x="173" y="375"/>
                  </a:lnTo>
                  <a:lnTo>
                    <a:pt x="173" y="375"/>
                  </a:lnTo>
                  <a:close/>
                  <a:moveTo>
                    <a:pt x="173" y="0"/>
                  </a:moveTo>
                  <a:lnTo>
                    <a:pt x="173" y="60"/>
                  </a:lnTo>
                  <a:lnTo>
                    <a:pt x="173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69" y="60"/>
                  </a:lnTo>
                  <a:lnTo>
                    <a:pt x="166" y="58"/>
                  </a:lnTo>
                  <a:lnTo>
                    <a:pt x="164" y="54"/>
                  </a:lnTo>
                  <a:lnTo>
                    <a:pt x="164" y="52"/>
                  </a:lnTo>
                  <a:lnTo>
                    <a:pt x="164" y="8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6" y="3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3" y="0"/>
                  </a:lnTo>
                  <a:lnTo>
                    <a:pt x="173" y="0"/>
                  </a:lnTo>
                  <a:close/>
                  <a:moveTo>
                    <a:pt x="86" y="271"/>
                  </a:moveTo>
                  <a:lnTo>
                    <a:pt x="93" y="264"/>
                  </a:lnTo>
                  <a:lnTo>
                    <a:pt x="93" y="264"/>
                  </a:lnTo>
                  <a:lnTo>
                    <a:pt x="94" y="261"/>
                  </a:lnTo>
                  <a:lnTo>
                    <a:pt x="96" y="259"/>
                  </a:lnTo>
                  <a:lnTo>
                    <a:pt x="94" y="255"/>
                  </a:lnTo>
                  <a:lnTo>
                    <a:pt x="93" y="252"/>
                  </a:lnTo>
                  <a:lnTo>
                    <a:pt x="93" y="252"/>
                  </a:lnTo>
                  <a:lnTo>
                    <a:pt x="90" y="251"/>
                  </a:lnTo>
                  <a:lnTo>
                    <a:pt x="86" y="249"/>
                  </a:lnTo>
                  <a:lnTo>
                    <a:pt x="86" y="271"/>
                  </a:lnTo>
                  <a:lnTo>
                    <a:pt x="86" y="271"/>
                  </a:lnTo>
                  <a:close/>
                  <a:moveTo>
                    <a:pt x="86" y="96"/>
                  </a:moveTo>
                  <a:lnTo>
                    <a:pt x="86" y="96"/>
                  </a:lnTo>
                  <a:lnTo>
                    <a:pt x="90" y="95"/>
                  </a:lnTo>
                  <a:lnTo>
                    <a:pt x="93" y="94"/>
                  </a:lnTo>
                  <a:lnTo>
                    <a:pt x="93" y="94"/>
                  </a:lnTo>
                  <a:lnTo>
                    <a:pt x="94" y="91"/>
                  </a:lnTo>
                  <a:lnTo>
                    <a:pt x="96" y="87"/>
                  </a:lnTo>
                  <a:lnTo>
                    <a:pt x="94" y="84"/>
                  </a:lnTo>
                  <a:lnTo>
                    <a:pt x="93" y="81"/>
                  </a:lnTo>
                  <a:lnTo>
                    <a:pt x="86" y="75"/>
                  </a:lnTo>
                  <a:lnTo>
                    <a:pt x="86" y="96"/>
                  </a:lnTo>
                  <a:close/>
                  <a:moveTo>
                    <a:pt x="86" y="213"/>
                  </a:moveTo>
                  <a:lnTo>
                    <a:pt x="86" y="213"/>
                  </a:lnTo>
                  <a:lnTo>
                    <a:pt x="82" y="203"/>
                  </a:lnTo>
                  <a:lnTo>
                    <a:pt x="80" y="194"/>
                  </a:lnTo>
                  <a:lnTo>
                    <a:pt x="78" y="183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8" y="161"/>
                  </a:lnTo>
                  <a:lnTo>
                    <a:pt x="80" y="152"/>
                  </a:lnTo>
                  <a:lnTo>
                    <a:pt x="82" y="141"/>
                  </a:lnTo>
                  <a:lnTo>
                    <a:pt x="86" y="131"/>
                  </a:lnTo>
                  <a:lnTo>
                    <a:pt x="86" y="213"/>
                  </a:lnTo>
                  <a:lnTo>
                    <a:pt x="86" y="213"/>
                  </a:lnTo>
                  <a:close/>
                  <a:moveTo>
                    <a:pt x="86" y="75"/>
                  </a:moveTo>
                  <a:lnTo>
                    <a:pt x="86" y="96"/>
                  </a:lnTo>
                  <a:lnTo>
                    <a:pt x="86" y="96"/>
                  </a:lnTo>
                  <a:lnTo>
                    <a:pt x="84" y="95"/>
                  </a:lnTo>
                  <a:lnTo>
                    <a:pt x="80" y="94"/>
                  </a:lnTo>
                  <a:lnTo>
                    <a:pt x="80" y="9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0"/>
                  </a:lnTo>
                  <a:lnTo>
                    <a:pt x="47" y="57"/>
                  </a:lnTo>
                  <a:lnTo>
                    <a:pt x="48" y="53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3" y="49"/>
                  </a:lnTo>
                  <a:lnTo>
                    <a:pt x="57" y="48"/>
                  </a:lnTo>
                  <a:lnTo>
                    <a:pt x="59" y="49"/>
                  </a:lnTo>
                  <a:lnTo>
                    <a:pt x="62" y="50"/>
                  </a:lnTo>
                  <a:lnTo>
                    <a:pt x="86" y="75"/>
                  </a:lnTo>
                  <a:lnTo>
                    <a:pt x="86" y="75"/>
                  </a:lnTo>
                  <a:close/>
                  <a:moveTo>
                    <a:pt x="86" y="249"/>
                  </a:moveTo>
                  <a:lnTo>
                    <a:pt x="86" y="271"/>
                  </a:lnTo>
                  <a:lnTo>
                    <a:pt x="62" y="295"/>
                  </a:lnTo>
                  <a:lnTo>
                    <a:pt x="62" y="295"/>
                  </a:lnTo>
                  <a:lnTo>
                    <a:pt x="59" y="297"/>
                  </a:lnTo>
                  <a:lnTo>
                    <a:pt x="57" y="298"/>
                  </a:lnTo>
                  <a:lnTo>
                    <a:pt x="53" y="297"/>
                  </a:lnTo>
                  <a:lnTo>
                    <a:pt x="50" y="295"/>
                  </a:lnTo>
                  <a:lnTo>
                    <a:pt x="50" y="295"/>
                  </a:lnTo>
                  <a:lnTo>
                    <a:pt x="48" y="291"/>
                  </a:lnTo>
                  <a:lnTo>
                    <a:pt x="47" y="289"/>
                  </a:lnTo>
                  <a:lnTo>
                    <a:pt x="48" y="286"/>
                  </a:lnTo>
                  <a:lnTo>
                    <a:pt x="50" y="28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4" y="251"/>
                  </a:lnTo>
                  <a:lnTo>
                    <a:pt x="86" y="249"/>
                  </a:lnTo>
                  <a:lnTo>
                    <a:pt x="86" y="249"/>
                  </a:lnTo>
                  <a:close/>
                  <a:moveTo>
                    <a:pt x="8" y="164"/>
                  </a:moveTo>
                  <a:lnTo>
                    <a:pt x="8" y="164"/>
                  </a:lnTo>
                  <a:lnTo>
                    <a:pt x="51" y="164"/>
                  </a:lnTo>
                  <a:lnTo>
                    <a:pt x="51" y="164"/>
                  </a:lnTo>
                  <a:lnTo>
                    <a:pt x="54" y="164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2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7" y="179"/>
                  </a:lnTo>
                  <a:lnTo>
                    <a:pt x="54" y="180"/>
                  </a:lnTo>
                  <a:lnTo>
                    <a:pt x="51" y="182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5" y="180"/>
                  </a:lnTo>
                  <a:lnTo>
                    <a:pt x="2" y="179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2" y="167"/>
                  </a:lnTo>
                  <a:lnTo>
                    <a:pt x="5" y="164"/>
                  </a:lnTo>
                  <a:lnTo>
                    <a:pt x="8" y="164"/>
                  </a:lnTo>
                  <a:lnTo>
                    <a:pt x="8" y="16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53"/>
            <p:cNvSpPr>
              <a:spLocks noEditPoints="1"/>
            </p:cNvSpPr>
            <p:nvPr/>
          </p:nvSpPr>
          <p:spPr bwMode="auto">
            <a:xfrm>
              <a:off x="2791187" y="1677878"/>
              <a:ext cx="515938" cy="481778"/>
            </a:xfrm>
            <a:custGeom>
              <a:avLst/>
              <a:gdLst>
                <a:gd name="T0" fmla="*/ 200 w 325"/>
                <a:gd name="T1" fmla="*/ 35 h 318"/>
                <a:gd name="T2" fmla="*/ 214 w 325"/>
                <a:gd name="T3" fmla="*/ 29 h 318"/>
                <a:gd name="T4" fmla="*/ 215 w 325"/>
                <a:gd name="T5" fmla="*/ 16 h 318"/>
                <a:gd name="T6" fmla="*/ 321 w 325"/>
                <a:gd name="T7" fmla="*/ 177 h 318"/>
                <a:gd name="T8" fmla="*/ 325 w 325"/>
                <a:gd name="T9" fmla="*/ 196 h 318"/>
                <a:gd name="T10" fmla="*/ 314 w 325"/>
                <a:gd name="T11" fmla="*/ 218 h 318"/>
                <a:gd name="T12" fmla="*/ 291 w 325"/>
                <a:gd name="T13" fmla="*/ 158 h 318"/>
                <a:gd name="T14" fmla="*/ 293 w 325"/>
                <a:gd name="T15" fmla="*/ 154 h 318"/>
                <a:gd name="T16" fmla="*/ 194 w 325"/>
                <a:gd name="T17" fmla="*/ 174 h 318"/>
                <a:gd name="T18" fmla="*/ 276 w 325"/>
                <a:gd name="T19" fmla="*/ 126 h 318"/>
                <a:gd name="T20" fmla="*/ 194 w 325"/>
                <a:gd name="T21" fmla="*/ 168 h 318"/>
                <a:gd name="T22" fmla="*/ 261 w 325"/>
                <a:gd name="T23" fmla="*/ 98 h 318"/>
                <a:gd name="T24" fmla="*/ 257 w 325"/>
                <a:gd name="T25" fmla="*/ 96 h 318"/>
                <a:gd name="T26" fmla="*/ 244 w 325"/>
                <a:gd name="T27" fmla="*/ 73 h 318"/>
                <a:gd name="T28" fmla="*/ 244 w 325"/>
                <a:gd name="T29" fmla="*/ 67 h 318"/>
                <a:gd name="T30" fmla="*/ 15 w 325"/>
                <a:gd name="T31" fmla="*/ 116 h 318"/>
                <a:gd name="T32" fmla="*/ 16 w 325"/>
                <a:gd name="T33" fmla="*/ 126 h 318"/>
                <a:gd name="T34" fmla="*/ 34 w 325"/>
                <a:gd name="T35" fmla="*/ 131 h 318"/>
                <a:gd name="T36" fmla="*/ 41 w 325"/>
                <a:gd name="T37" fmla="*/ 117 h 318"/>
                <a:gd name="T38" fmla="*/ 31 w 325"/>
                <a:gd name="T39" fmla="*/ 107 h 318"/>
                <a:gd name="T40" fmla="*/ 51 w 325"/>
                <a:gd name="T41" fmla="*/ 107 h 318"/>
                <a:gd name="T42" fmla="*/ 64 w 325"/>
                <a:gd name="T43" fmla="*/ 113 h 318"/>
                <a:gd name="T44" fmla="*/ 76 w 325"/>
                <a:gd name="T45" fmla="*/ 104 h 318"/>
                <a:gd name="T46" fmla="*/ 70 w 325"/>
                <a:gd name="T47" fmla="*/ 89 h 318"/>
                <a:gd name="T48" fmla="*/ 85 w 325"/>
                <a:gd name="T49" fmla="*/ 81 h 318"/>
                <a:gd name="T50" fmla="*/ 95 w 325"/>
                <a:gd name="T51" fmla="*/ 93 h 318"/>
                <a:gd name="T52" fmla="*/ 108 w 325"/>
                <a:gd name="T53" fmla="*/ 88 h 318"/>
                <a:gd name="T54" fmla="*/ 110 w 325"/>
                <a:gd name="T55" fmla="*/ 74 h 318"/>
                <a:gd name="T56" fmla="*/ 121 w 325"/>
                <a:gd name="T57" fmla="*/ 56 h 318"/>
                <a:gd name="T58" fmla="*/ 125 w 325"/>
                <a:gd name="T59" fmla="*/ 71 h 318"/>
                <a:gd name="T60" fmla="*/ 140 w 325"/>
                <a:gd name="T61" fmla="*/ 73 h 318"/>
                <a:gd name="T62" fmla="*/ 145 w 325"/>
                <a:gd name="T63" fmla="*/ 54 h 318"/>
                <a:gd name="T64" fmla="*/ 156 w 325"/>
                <a:gd name="T65" fmla="*/ 38 h 318"/>
                <a:gd name="T66" fmla="*/ 157 w 325"/>
                <a:gd name="T67" fmla="*/ 47 h 318"/>
                <a:gd name="T68" fmla="*/ 175 w 325"/>
                <a:gd name="T69" fmla="*/ 52 h 318"/>
                <a:gd name="T70" fmla="*/ 181 w 325"/>
                <a:gd name="T71" fmla="*/ 40 h 318"/>
                <a:gd name="T72" fmla="*/ 172 w 325"/>
                <a:gd name="T73" fmla="*/ 28 h 318"/>
                <a:gd name="T74" fmla="*/ 192 w 325"/>
                <a:gd name="T75" fmla="*/ 28 h 318"/>
                <a:gd name="T76" fmla="*/ 47 w 325"/>
                <a:gd name="T77" fmla="*/ 174 h 318"/>
                <a:gd name="T78" fmla="*/ 46 w 325"/>
                <a:gd name="T79" fmla="*/ 178 h 318"/>
                <a:gd name="T80" fmla="*/ 194 w 325"/>
                <a:gd name="T81" fmla="*/ 100 h 318"/>
                <a:gd name="T82" fmla="*/ 62 w 325"/>
                <a:gd name="T83" fmla="*/ 204 h 318"/>
                <a:gd name="T84" fmla="*/ 66 w 325"/>
                <a:gd name="T85" fmla="*/ 208 h 318"/>
                <a:gd name="T86" fmla="*/ 80 w 325"/>
                <a:gd name="T87" fmla="*/ 231 h 318"/>
                <a:gd name="T88" fmla="*/ 79 w 325"/>
                <a:gd name="T89" fmla="*/ 235 h 318"/>
                <a:gd name="T90" fmla="*/ 194 w 325"/>
                <a:gd name="T91" fmla="*/ 174 h 318"/>
                <a:gd name="T92" fmla="*/ 93 w 325"/>
                <a:gd name="T93" fmla="*/ 261 h 318"/>
                <a:gd name="T94" fmla="*/ 98 w 325"/>
                <a:gd name="T95" fmla="*/ 265 h 318"/>
                <a:gd name="T96" fmla="*/ 142 w 325"/>
                <a:gd name="T97" fmla="*/ 314 h 318"/>
                <a:gd name="T98" fmla="*/ 123 w 325"/>
                <a:gd name="T99" fmla="*/ 318 h 318"/>
                <a:gd name="T100" fmla="*/ 102 w 325"/>
                <a:gd name="T101" fmla="*/ 306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5" h="318">
                  <a:moveTo>
                    <a:pt x="194" y="31"/>
                  </a:moveTo>
                  <a:lnTo>
                    <a:pt x="194" y="31"/>
                  </a:lnTo>
                  <a:lnTo>
                    <a:pt x="196" y="33"/>
                  </a:lnTo>
                  <a:lnTo>
                    <a:pt x="200" y="35"/>
                  </a:lnTo>
                  <a:lnTo>
                    <a:pt x="206" y="35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29"/>
                  </a:lnTo>
                  <a:lnTo>
                    <a:pt x="215" y="25"/>
                  </a:lnTo>
                  <a:lnTo>
                    <a:pt x="217" y="20"/>
                  </a:lnTo>
                  <a:lnTo>
                    <a:pt x="215" y="16"/>
                  </a:lnTo>
                  <a:lnTo>
                    <a:pt x="215" y="16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223" y="0"/>
                  </a:lnTo>
                  <a:lnTo>
                    <a:pt x="321" y="177"/>
                  </a:lnTo>
                  <a:lnTo>
                    <a:pt x="321" y="177"/>
                  </a:lnTo>
                  <a:lnTo>
                    <a:pt x="324" y="182"/>
                  </a:lnTo>
                  <a:lnTo>
                    <a:pt x="325" y="189"/>
                  </a:lnTo>
                  <a:lnTo>
                    <a:pt x="325" y="196"/>
                  </a:lnTo>
                  <a:lnTo>
                    <a:pt x="324" y="201"/>
                  </a:lnTo>
                  <a:lnTo>
                    <a:pt x="322" y="208"/>
                  </a:lnTo>
                  <a:lnTo>
                    <a:pt x="318" y="212"/>
                  </a:lnTo>
                  <a:lnTo>
                    <a:pt x="314" y="218"/>
                  </a:lnTo>
                  <a:lnTo>
                    <a:pt x="309" y="222"/>
                  </a:lnTo>
                  <a:lnTo>
                    <a:pt x="194" y="285"/>
                  </a:lnTo>
                  <a:lnTo>
                    <a:pt x="194" y="212"/>
                  </a:lnTo>
                  <a:lnTo>
                    <a:pt x="291" y="158"/>
                  </a:lnTo>
                  <a:lnTo>
                    <a:pt x="291" y="158"/>
                  </a:lnTo>
                  <a:lnTo>
                    <a:pt x="293" y="155"/>
                  </a:lnTo>
                  <a:lnTo>
                    <a:pt x="293" y="154"/>
                  </a:lnTo>
                  <a:lnTo>
                    <a:pt x="293" y="154"/>
                  </a:lnTo>
                  <a:lnTo>
                    <a:pt x="291" y="153"/>
                  </a:lnTo>
                  <a:lnTo>
                    <a:pt x="288" y="153"/>
                  </a:lnTo>
                  <a:lnTo>
                    <a:pt x="194" y="205"/>
                  </a:lnTo>
                  <a:lnTo>
                    <a:pt x="194" y="174"/>
                  </a:lnTo>
                  <a:lnTo>
                    <a:pt x="275" y="130"/>
                  </a:lnTo>
                  <a:lnTo>
                    <a:pt x="275" y="130"/>
                  </a:lnTo>
                  <a:lnTo>
                    <a:pt x="276" y="127"/>
                  </a:lnTo>
                  <a:lnTo>
                    <a:pt x="276" y="126"/>
                  </a:lnTo>
                  <a:lnTo>
                    <a:pt x="276" y="126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194" y="168"/>
                  </a:lnTo>
                  <a:lnTo>
                    <a:pt x="194" y="138"/>
                  </a:lnTo>
                  <a:lnTo>
                    <a:pt x="260" y="101"/>
                  </a:lnTo>
                  <a:lnTo>
                    <a:pt x="260" y="101"/>
                  </a:lnTo>
                  <a:lnTo>
                    <a:pt x="261" y="98"/>
                  </a:lnTo>
                  <a:lnTo>
                    <a:pt x="261" y="97"/>
                  </a:lnTo>
                  <a:lnTo>
                    <a:pt x="261" y="97"/>
                  </a:lnTo>
                  <a:lnTo>
                    <a:pt x="259" y="96"/>
                  </a:lnTo>
                  <a:lnTo>
                    <a:pt x="257" y="96"/>
                  </a:lnTo>
                  <a:lnTo>
                    <a:pt x="194" y="131"/>
                  </a:lnTo>
                  <a:lnTo>
                    <a:pt x="194" y="100"/>
                  </a:lnTo>
                  <a:lnTo>
                    <a:pt x="244" y="73"/>
                  </a:lnTo>
                  <a:lnTo>
                    <a:pt x="244" y="73"/>
                  </a:lnTo>
                  <a:lnTo>
                    <a:pt x="245" y="70"/>
                  </a:lnTo>
                  <a:lnTo>
                    <a:pt x="245" y="69"/>
                  </a:lnTo>
                  <a:lnTo>
                    <a:pt x="245" y="69"/>
                  </a:lnTo>
                  <a:lnTo>
                    <a:pt x="244" y="67"/>
                  </a:lnTo>
                  <a:lnTo>
                    <a:pt x="241" y="67"/>
                  </a:lnTo>
                  <a:lnTo>
                    <a:pt x="194" y="93"/>
                  </a:lnTo>
                  <a:lnTo>
                    <a:pt x="194" y="31"/>
                  </a:lnTo>
                  <a:close/>
                  <a:moveTo>
                    <a:pt x="15" y="116"/>
                  </a:moveTo>
                  <a:lnTo>
                    <a:pt x="15" y="116"/>
                  </a:lnTo>
                  <a:lnTo>
                    <a:pt x="15" y="120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9" y="130"/>
                  </a:lnTo>
                  <a:lnTo>
                    <a:pt x="24" y="132"/>
                  </a:lnTo>
                  <a:lnTo>
                    <a:pt x="28" y="132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8" y="127"/>
                  </a:lnTo>
                  <a:lnTo>
                    <a:pt x="41" y="123"/>
                  </a:lnTo>
                  <a:lnTo>
                    <a:pt x="41" y="117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5" y="109"/>
                  </a:lnTo>
                  <a:lnTo>
                    <a:pt x="31" y="107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50" y="101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4" y="111"/>
                  </a:lnTo>
                  <a:lnTo>
                    <a:pt x="60" y="112"/>
                  </a:lnTo>
                  <a:lnTo>
                    <a:pt x="64" y="113"/>
                  </a:lnTo>
                  <a:lnTo>
                    <a:pt x="69" y="111"/>
                  </a:lnTo>
                  <a:lnTo>
                    <a:pt x="69" y="111"/>
                  </a:lnTo>
                  <a:lnTo>
                    <a:pt x="73" y="108"/>
                  </a:lnTo>
                  <a:lnTo>
                    <a:pt x="76" y="104"/>
                  </a:lnTo>
                  <a:lnTo>
                    <a:pt x="76" y="98"/>
                  </a:lnTo>
                  <a:lnTo>
                    <a:pt x="75" y="93"/>
                  </a:lnTo>
                  <a:lnTo>
                    <a:pt x="75" y="93"/>
                  </a:lnTo>
                  <a:lnTo>
                    <a:pt x="70" y="89"/>
                  </a:lnTo>
                  <a:lnTo>
                    <a:pt x="66" y="88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81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9" y="90"/>
                  </a:lnTo>
                  <a:lnTo>
                    <a:pt x="95" y="93"/>
                  </a:lnTo>
                  <a:lnTo>
                    <a:pt x="99" y="93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8" y="88"/>
                  </a:lnTo>
                  <a:lnTo>
                    <a:pt x="111" y="84"/>
                  </a:lnTo>
                  <a:lnTo>
                    <a:pt x="111" y="78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6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21" y="62"/>
                  </a:lnTo>
                  <a:lnTo>
                    <a:pt x="122" y="67"/>
                  </a:lnTo>
                  <a:lnTo>
                    <a:pt x="122" y="67"/>
                  </a:lnTo>
                  <a:lnTo>
                    <a:pt x="125" y="71"/>
                  </a:lnTo>
                  <a:lnTo>
                    <a:pt x="130" y="73"/>
                  </a:lnTo>
                  <a:lnTo>
                    <a:pt x="134" y="74"/>
                  </a:lnTo>
                  <a:lnTo>
                    <a:pt x="140" y="73"/>
                  </a:lnTo>
                  <a:lnTo>
                    <a:pt x="140" y="73"/>
                  </a:lnTo>
                  <a:lnTo>
                    <a:pt x="144" y="69"/>
                  </a:lnTo>
                  <a:lnTo>
                    <a:pt x="146" y="65"/>
                  </a:lnTo>
                  <a:lnTo>
                    <a:pt x="146" y="59"/>
                  </a:lnTo>
                  <a:lnTo>
                    <a:pt x="145" y="54"/>
                  </a:lnTo>
                  <a:lnTo>
                    <a:pt x="145" y="54"/>
                  </a:lnTo>
                  <a:lnTo>
                    <a:pt x="141" y="50"/>
                  </a:lnTo>
                  <a:lnTo>
                    <a:pt x="137" y="48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4" y="43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0" y="51"/>
                  </a:lnTo>
                  <a:lnTo>
                    <a:pt x="164" y="54"/>
                  </a:lnTo>
                  <a:lnTo>
                    <a:pt x="169" y="54"/>
                  </a:lnTo>
                  <a:lnTo>
                    <a:pt x="175" y="52"/>
                  </a:lnTo>
                  <a:lnTo>
                    <a:pt x="175" y="52"/>
                  </a:lnTo>
                  <a:lnTo>
                    <a:pt x="179" y="50"/>
                  </a:lnTo>
                  <a:lnTo>
                    <a:pt x="180" y="44"/>
                  </a:lnTo>
                  <a:lnTo>
                    <a:pt x="181" y="40"/>
                  </a:lnTo>
                  <a:lnTo>
                    <a:pt x="180" y="35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2" y="28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0" y="23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4" y="31"/>
                  </a:lnTo>
                  <a:lnTo>
                    <a:pt x="194" y="93"/>
                  </a:lnTo>
                  <a:lnTo>
                    <a:pt x="47" y="174"/>
                  </a:lnTo>
                  <a:lnTo>
                    <a:pt x="47" y="174"/>
                  </a:lnTo>
                  <a:lnTo>
                    <a:pt x="46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9" y="180"/>
                  </a:lnTo>
                  <a:lnTo>
                    <a:pt x="50" y="180"/>
                  </a:lnTo>
                  <a:lnTo>
                    <a:pt x="50" y="180"/>
                  </a:lnTo>
                  <a:lnTo>
                    <a:pt x="194" y="100"/>
                  </a:lnTo>
                  <a:lnTo>
                    <a:pt x="194" y="131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2" y="204"/>
                  </a:lnTo>
                  <a:lnTo>
                    <a:pt x="62" y="207"/>
                  </a:lnTo>
                  <a:lnTo>
                    <a:pt x="62" y="207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194" y="138"/>
                  </a:lnTo>
                  <a:lnTo>
                    <a:pt x="194" y="168"/>
                  </a:lnTo>
                  <a:lnTo>
                    <a:pt x="80" y="231"/>
                  </a:lnTo>
                  <a:lnTo>
                    <a:pt x="80" y="231"/>
                  </a:lnTo>
                  <a:lnTo>
                    <a:pt x="77" y="233"/>
                  </a:lnTo>
                  <a:lnTo>
                    <a:pt x="79" y="235"/>
                  </a:lnTo>
                  <a:lnTo>
                    <a:pt x="79" y="235"/>
                  </a:lnTo>
                  <a:lnTo>
                    <a:pt x="80" y="237"/>
                  </a:lnTo>
                  <a:lnTo>
                    <a:pt x="83" y="237"/>
                  </a:lnTo>
                  <a:lnTo>
                    <a:pt x="83" y="237"/>
                  </a:lnTo>
                  <a:lnTo>
                    <a:pt x="194" y="174"/>
                  </a:lnTo>
                  <a:lnTo>
                    <a:pt x="194" y="205"/>
                  </a:lnTo>
                  <a:lnTo>
                    <a:pt x="95" y="260"/>
                  </a:lnTo>
                  <a:lnTo>
                    <a:pt x="95" y="260"/>
                  </a:lnTo>
                  <a:lnTo>
                    <a:pt x="93" y="261"/>
                  </a:lnTo>
                  <a:lnTo>
                    <a:pt x="93" y="264"/>
                  </a:lnTo>
                  <a:lnTo>
                    <a:pt x="93" y="264"/>
                  </a:lnTo>
                  <a:lnTo>
                    <a:pt x="96" y="265"/>
                  </a:lnTo>
                  <a:lnTo>
                    <a:pt x="98" y="265"/>
                  </a:lnTo>
                  <a:lnTo>
                    <a:pt x="98" y="265"/>
                  </a:lnTo>
                  <a:lnTo>
                    <a:pt x="194" y="212"/>
                  </a:lnTo>
                  <a:lnTo>
                    <a:pt x="194" y="285"/>
                  </a:lnTo>
                  <a:lnTo>
                    <a:pt x="142" y="314"/>
                  </a:lnTo>
                  <a:lnTo>
                    <a:pt x="142" y="314"/>
                  </a:lnTo>
                  <a:lnTo>
                    <a:pt x="137" y="316"/>
                  </a:lnTo>
                  <a:lnTo>
                    <a:pt x="130" y="318"/>
                  </a:lnTo>
                  <a:lnTo>
                    <a:pt x="123" y="318"/>
                  </a:lnTo>
                  <a:lnTo>
                    <a:pt x="118" y="316"/>
                  </a:lnTo>
                  <a:lnTo>
                    <a:pt x="111" y="314"/>
                  </a:lnTo>
                  <a:lnTo>
                    <a:pt x="107" y="311"/>
                  </a:lnTo>
                  <a:lnTo>
                    <a:pt x="102" y="306"/>
                  </a:lnTo>
                  <a:lnTo>
                    <a:pt x="98" y="300"/>
                  </a:lnTo>
                  <a:lnTo>
                    <a:pt x="0" y="124"/>
                  </a:lnTo>
                  <a:lnTo>
                    <a:pt x="15" y="1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154"/>
            <p:cNvSpPr>
              <a:spLocks noEditPoints="1"/>
            </p:cNvSpPr>
            <p:nvPr/>
          </p:nvSpPr>
          <p:spPr bwMode="auto">
            <a:xfrm>
              <a:off x="4604112" y="3732251"/>
              <a:ext cx="488950" cy="489354"/>
            </a:xfrm>
            <a:custGeom>
              <a:avLst/>
              <a:gdLst>
                <a:gd name="T0" fmla="*/ 306 w 308"/>
                <a:gd name="T1" fmla="*/ 96 h 323"/>
                <a:gd name="T2" fmla="*/ 218 w 308"/>
                <a:gd name="T3" fmla="*/ 308 h 323"/>
                <a:gd name="T4" fmla="*/ 227 w 308"/>
                <a:gd name="T5" fmla="*/ 224 h 323"/>
                <a:gd name="T6" fmla="*/ 233 w 308"/>
                <a:gd name="T7" fmla="*/ 209 h 323"/>
                <a:gd name="T8" fmla="*/ 246 w 308"/>
                <a:gd name="T9" fmla="*/ 184 h 323"/>
                <a:gd name="T10" fmla="*/ 250 w 308"/>
                <a:gd name="T11" fmla="*/ 159 h 323"/>
                <a:gd name="T12" fmla="*/ 280 w 308"/>
                <a:gd name="T13" fmla="*/ 109 h 323"/>
                <a:gd name="T14" fmla="*/ 218 w 308"/>
                <a:gd name="T15" fmla="*/ 75 h 323"/>
                <a:gd name="T16" fmla="*/ 201 w 308"/>
                <a:gd name="T17" fmla="*/ 320 h 323"/>
                <a:gd name="T18" fmla="*/ 197 w 308"/>
                <a:gd name="T19" fmla="*/ 289 h 323"/>
                <a:gd name="T20" fmla="*/ 208 w 308"/>
                <a:gd name="T21" fmla="*/ 262 h 323"/>
                <a:gd name="T22" fmla="*/ 218 w 308"/>
                <a:gd name="T23" fmla="*/ 248 h 323"/>
                <a:gd name="T24" fmla="*/ 203 w 308"/>
                <a:gd name="T25" fmla="*/ 161 h 323"/>
                <a:gd name="T26" fmla="*/ 189 w 308"/>
                <a:gd name="T27" fmla="*/ 184 h 323"/>
                <a:gd name="T28" fmla="*/ 186 w 308"/>
                <a:gd name="T29" fmla="*/ 202 h 323"/>
                <a:gd name="T30" fmla="*/ 185 w 308"/>
                <a:gd name="T31" fmla="*/ 155 h 323"/>
                <a:gd name="T32" fmla="*/ 180 w 308"/>
                <a:gd name="T33" fmla="*/ 26 h 323"/>
                <a:gd name="T34" fmla="*/ 174 w 308"/>
                <a:gd name="T35" fmla="*/ 318 h 323"/>
                <a:gd name="T36" fmla="*/ 147 w 308"/>
                <a:gd name="T37" fmla="*/ 218 h 323"/>
                <a:gd name="T38" fmla="*/ 166 w 308"/>
                <a:gd name="T39" fmla="*/ 199 h 323"/>
                <a:gd name="T40" fmla="*/ 147 w 308"/>
                <a:gd name="T41" fmla="*/ 170 h 323"/>
                <a:gd name="T42" fmla="*/ 180 w 308"/>
                <a:gd name="T43" fmla="*/ 170 h 323"/>
                <a:gd name="T44" fmla="*/ 170 w 308"/>
                <a:gd name="T45" fmla="*/ 225 h 323"/>
                <a:gd name="T46" fmla="*/ 168 w 308"/>
                <a:gd name="T47" fmla="*/ 243 h 323"/>
                <a:gd name="T48" fmla="*/ 151 w 308"/>
                <a:gd name="T49" fmla="*/ 263 h 323"/>
                <a:gd name="T50" fmla="*/ 180 w 308"/>
                <a:gd name="T51" fmla="*/ 321 h 323"/>
                <a:gd name="T52" fmla="*/ 147 w 308"/>
                <a:gd name="T53" fmla="*/ 10 h 323"/>
                <a:gd name="T54" fmla="*/ 119 w 308"/>
                <a:gd name="T55" fmla="*/ 0 h 323"/>
                <a:gd name="T56" fmla="*/ 132 w 308"/>
                <a:gd name="T57" fmla="*/ 260 h 323"/>
                <a:gd name="T58" fmla="*/ 147 w 308"/>
                <a:gd name="T59" fmla="*/ 306 h 323"/>
                <a:gd name="T60" fmla="*/ 139 w 308"/>
                <a:gd name="T61" fmla="*/ 134 h 323"/>
                <a:gd name="T62" fmla="*/ 128 w 308"/>
                <a:gd name="T63" fmla="*/ 159 h 323"/>
                <a:gd name="T64" fmla="*/ 121 w 308"/>
                <a:gd name="T65" fmla="*/ 174 h 323"/>
                <a:gd name="T66" fmla="*/ 123 w 308"/>
                <a:gd name="T67" fmla="*/ 125 h 323"/>
                <a:gd name="T68" fmla="*/ 147 w 308"/>
                <a:gd name="T69" fmla="*/ 235 h 323"/>
                <a:gd name="T70" fmla="*/ 98 w 308"/>
                <a:gd name="T71" fmla="*/ 283 h 323"/>
                <a:gd name="T72" fmla="*/ 103 w 308"/>
                <a:gd name="T73" fmla="*/ 4 h 323"/>
                <a:gd name="T74" fmla="*/ 111 w 308"/>
                <a:gd name="T75" fmla="*/ 34 h 323"/>
                <a:gd name="T76" fmla="*/ 119 w 308"/>
                <a:gd name="T77" fmla="*/ 122 h 323"/>
                <a:gd name="T78" fmla="*/ 119 w 308"/>
                <a:gd name="T79" fmla="*/ 141 h 323"/>
                <a:gd name="T80" fmla="*/ 109 w 308"/>
                <a:gd name="T81" fmla="*/ 197 h 323"/>
                <a:gd name="T82" fmla="*/ 107 w 308"/>
                <a:gd name="T83" fmla="*/ 214 h 323"/>
                <a:gd name="T84" fmla="*/ 105 w 308"/>
                <a:gd name="T85" fmla="*/ 171 h 323"/>
                <a:gd name="T86" fmla="*/ 98 w 308"/>
                <a:gd name="T87" fmla="*/ 147 h 323"/>
                <a:gd name="T88" fmla="*/ 119 w 308"/>
                <a:gd name="T89" fmla="*/ 141 h 323"/>
                <a:gd name="T90" fmla="*/ 86 w 308"/>
                <a:gd name="T91" fmla="*/ 206 h 323"/>
                <a:gd name="T92" fmla="*/ 97 w 308"/>
                <a:gd name="T93" fmla="*/ 188 h 323"/>
                <a:gd name="T94" fmla="*/ 90 w 308"/>
                <a:gd name="T95" fmla="*/ 239 h 323"/>
                <a:gd name="T96" fmla="*/ 86 w 308"/>
                <a:gd name="T97" fmla="*/ 22 h 323"/>
                <a:gd name="T98" fmla="*/ 93 w 308"/>
                <a:gd name="T99" fmla="*/ 68 h 323"/>
                <a:gd name="T100" fmla="*/ 86 w 308"/>
                <a:gd name="T101" fmla="*/ 22 h 323"/>
                <a:gd name="T102" fmla="*/ 86 w 308"/>
                <a:gd name="T103" fmla="*/ 278 h 323"/>
                <a:gd name="T104" fmla="*/ 77 w 308"/>
                <a:gd name="T105" fmla="*/ 230 h 323"/>
                <a:gd name="T106" fmla="*/ 86 w 308"/>
                <a:gd name="T107" fmla="*/ 107 h 323"/>
                <a:gd name="T108" fmla="*/ 67 w 308"/>
                <a:gd name="T109" fmla="*/ 126 h 323"/>
                <a:gd name="T110" fmla="*/ 86 w 308"/>
                <a:gd name="T111" fmla="*/ 141 h 323"/>
                <a:gd name="T112" fmla="*/ 58 w 308"/>
                <a:gd name="T113" fmla="*/ 83 h 323"/>
                <a:gd name="T114" fmla="*/ 86 w 308"/>
                <a:gd name="T115" fmla="*/ 190 h 323"/>
                <a:gd name="T116" fmla="*/ 2 w 308"/>
                <a:gd name="T117" fmla="*/ 226 h 323"/>
                <a:gd name="T118" fmla="*/ 58 w 308"/>
                <a:gd name="T119" fmla="*/ 147 h 323"/>
                <a:gd name="T120" fmla="*/ 50 w 308"/>
                <a:gd name="T121" fmla="*/ 172 h 323"/>
                <a:gd name="T122" fmla="*/ 42 w 308"/>
                <a:gd name="T123" fmla="*/ 186 h 323"/>
                <a:gd name="T124" fmla="*/ 29 w 308"/>
                <a:gd name="T125" fmla="*/ 21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8" h="323">
                  <a:moveTo>
                    <a:pt x="218" y="44"/>
                  </a:moveTo>
                  <a:lnTo>
                    <a:pt x="288" y="76"/>
                  </a:lnTo>
                  <a:lnTo>
                    <a:pt x="288" y="76"/>
                  </a:lnTo>
                  <a:lnTo>
                    <a:pt x="293" y="80"/>
                  </a:lnTo>
                  <a:lnTo>
                    <a:pt x="299" y="84"/>
                  </a:lnTo>
                  <a:lnTo>
                    <a:pt x="303" y="90"/>
                  </a:lnTo>
                  <a:lnTo>
                    <a:pt x="306" y="96"/>
                  </a:lnTo>
                  <a:lnTo>
                    <a:pt x="308" y="103"/>
                  </a:lnTo>
                  <a:lnTo>
                    <a:pt x="308" y="110"/>
                  </a:lnTo>
                  <a:lnTo>
                    <a:pt x="307" y="117"/>
                  </a:lnTo>
                  <a:lnTo>
                    <a:pt x="304" y="124"/>
                  </a:lnTo>
                  <a:lnTo>
                    <a:pt x="222" y="301"/>
                  </a:lnTo>
                  <a:lnTo>
                    <a:pt x="222" y="301"/>
                  </a:lnTo>
                  <a:lnTo>
                    <a:pt x="218" y="308"/>
                  </a:lnTo>
                  <a:lnTo>
                    <a:pt x="218" y="248"/>
                  </a:lnTo>
                  <a:lnTo>
                    <a:pt x="218" y="248"/>
                  </a:lnTo>
                  <a:lnTo>
                    <a:pt x="219" y="245"/>
                  </a:lnTo>
                  <a:lnTo>
                    <a:pt x="227" y="228"/>
                  </a:lnTo>
                  <a:lnTo>
                    <a:pt x="227" y="228"/>
                  </a:lnTo>
                  <a:lnTo>
                    <a:pt x="228" y="226"/>
                  </a:lnTo>
                  <a:lnTo>
                    <a:pt x="227" y="224"/>
                  </a:lnTo>
                  <a:lnTo>
                    <a:pt x="227" y="222"/>
                  </a:lnTo>
                  <a:lnTo>
                    <a:pt x="224" y="221"/>
                  </a:lnTo>
                  <a:lnTo>
                    <a:pt x="218" y="217"/>
                  </a:lnTo>
                  <a:lnTo>
                    <a:pt x="218" y="202"/>
                  </a:lnTo>
                  <a:lnTo>
                    <a:pt x="230" y="209"/>
                  </a:lnTo>
                  <a:lnTo>
                    <a:pt x="230" y="209"/>
                  </a:lnTo>
                  <a:lnTo>
                    <a:pt x="233" y="209"/>
                  </a:lnTo>
                  <a:lnTo>
                    <a:pt x="235" y="209"/>
                  </a:lnTo>
                  <a:lnTo>
                    <a:pt x="237" y="207"/>
                  </a:lnTo>
                  <a:lnTo>
                    <a:pt x="238" y="206"/>
                  </a:lnTo>
                  <a:lnTo>
                    <a:pt x="246" y="188"/>
                  </a:lnTo>
                  <a:lnTo>
                    <a:pt x="246" y="188"/>
                  </a:lnTo>
                  <a:lnTo>
                    <a:pt x="247" y="186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3" y="180"/>
                  </a:lnTo>
                  <a:lnTo>
                    <a:pt x="218" y="168"/>
                  </a:lnTo>
                  <a:lnTo>
                    <a:pt x="218" y="145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50" y="159"/>
                  </a:lnTo>
                  <a:lnTo>
                    <a:pt x="257" y="157"/>
                  </a:lnTo>
                  <a:lnTo>
                    <a:pt x="262" y="155"/>
                  </a:lnTo>
                  <a:lnTo>
                    <a:pt x="266" y="149"/>
                  </a:lnTo>
                  <a:lnTo>
                    <a:pt x="279" y="122"/>
                  </a:lnTo>
                  <a:lnTo>
                    <a:pt x="279" y="122"/>
                  </a:lnTo>
                  <a:lnTo>
                    <a:pt x="280" y="115"/>
                  </a:lnTo>
                  <a:lnTo>
                    <a:pt x="280" y="109"/>
                  </a:lnTo>
                  <a:lnTo>
                    <a:pt x="276" y="103"/>
                  </a:lnTo>
                  <a:lnTo>
                    <a:pt x="270" y="99"/>
                  </a:lnTo>
                  <a:lnTo>
                    <a:pt x="218" y="75"/>
                  </a:lnTo>
                  <a:lnTo>
                    <a:pt x="218" y="44"/>
                  </a:lnTo>
                  <a:close/>
                  <a:moveTo>
                    <a:pt x="180" y="26"/>
                  </a:moveTo>
                  <a:lnTo>
                    <a:pt x="218" y="44"/>
                  </a:lnTo>
                  <a:lnTo>
                    <a:pt x="218" y="75"/>
                  </a:lnTo>
                  <a:lnTo>
                    <a:pt x="180" y="57"/>
                  </a:lnTo>
                  <a:lnTo>
                    <a:pt x="180" y="26"/>
                  </a:lnTo>
                  <a:lnTo>
                    <a:pt x="180" y="26"/>
                  </a:lnTo>
                  <a:close/>
                  <a:moveTo>
                    <a:pt x="218" y="308"/>
                  </a:moveTo>
                  <a:lnTo>
                    <a:pt x="218" y="308"/>
                  </a:lnTo>
                  <a:lnTo>
                    <a:pt x="211" y="316"/>
                  </a:lnTo>
                  <a:lnTo>
                    <a:pt x="201" y="320"/>
                  </a:lnTo>
                  <a:lnTo>
                    <a:pt x="191" y="323"/>
                  </a:lnTo>
                  <a:lnTo>
                    <a:pt x="180" y="321"/>
                  </a:lnTo>
                  <a:lnTo>
                    <a:pt x="180" y="283"/>
                  </a:lnTo>
                  <a:lnTo>
                    <a:pt x="193" y="289"/>
                  </a:lnTo>
                  <a:lnTo>
                    <a:pt x="193" y="289"/>
                  </a:lnTo>
                  <a:lnTo>
                    <a:pt x="195" y="289"/>
                  </a:lnTo>
                  <a:lnTo>
                    <a:pt x="197" y="289"/>
                  </a:lnTo>
                  <a:lnTo>
                    <a:pt x="199" y="287"/>
                  </a:lnTo>
                  <a:lnTo>
                    <a:pt x="200" y="286"/>
                  </a:lnTo>
                  <a:lnTo>
                    <a:pt x="208" y="268"/>
                  </a:lnTo>
                  <a:lnTo>
                    <a:pt x="208" y="268"/>
                  </a:lnTo>
                  <a:lnTo>
                    <a:pt x="209" y="266"/>
                  </a:lnTo>
                  <a:lnTo>
                    <a:pt x="209" y="264"/>
                  </a:lnTo>
                  <a:lnTo>
                    <a:pt x="208" y="262"/>
                  </a:lnTo>
                  <a:lnTo>
                    <a:pt x="205" y="260"/>
                  </a:lnTo>
                  <a:lnTo>
                    <a:pt x="180" y="249"/>
                  </a:lnTo>
                  <a:lnTo>
                    <a:pt x="180" y="235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215" y="249"/>
                  </a:lnTo>
                  <a:lnTo>
                    <a:pt x="218" y="248"/>
                  </a:lnTo>
                  <a:lnTo>
                    <a:pt x="218" y="308"/>
                  </a:lnTo>
                  <a:lnTo>
                    <a:pt x="218" y="308"/>
                  </a:lnTo>
                  <a:close/>
                  <a:moveTo>
                    <a:pt x="218" y="145"/>
                  </a:moveTo>
                  <a:lnTo>
                    <a:pt x="218" y="168"/>
                  </a:lnTo>
                  <a:lnTo>
                    <a:pt x="205" y="163"/>
                  </a:lnTo>
                  <a:lnTo>
                    <a:pt x="205" y="163"/>
                  </a:lnTo>
                  <a:lnTo>
                    <a:pt x="203" y="161"/>
                  </a:lnTo>
                  <a:lnTo>
                    <a:pt x="201" y="163"/>
                  </a:lnTo>
                  <a:lnTo>
                    <a:pt x="199" y="164"/>
                  </a:lnTo>
                  <a:lnTo>
                    <a:pt x="197" y="165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4"/>
                  </a:lnTo>
                  <a:lnTo>
                    <a:pt x="189" y="187"/>
                  </a:lnTo>
                  <a:lnTo>
                    <a:pt x="191" y="190"/>
                  </a:lnTo>
                  <a:lnTo>
                    <a:pt x="192" y="191"/>
                  </a:lnTo>
                  <a:lnTo>
                    <a:pt x="218" y="202"/>
                  </a:lnTo>
                  <a:lnTo>
                    <a:pt x="218" y="217"/>
                  </a:lnTo>
                  <a:lnTo>
                    <a:pt x="186" y="202"/>
                  </a:lnTo>
                  <a:lnTo>
                    <a:pt x="186" y="202"/>
                  </a:lnTo>
                  <a:lnTo>
                    <a:pt x="184" y="202"/>
                  </a:lnTo>
                  <a:lnTo>
                    <a:pt x="180" y="203"/>
                  </a:lnTo>
                  <a:lnTo>
                    <a:pt x="180" y="170"/>
                  </a:lnTo>
                  <a:lnTo>
                    <a:pt x="185" y="160"/>
                  </a:lnTo>
                  <a:lnTo>
                    <a:pt x="185" y="160"/>
                  </a:lnTo>
                  <a:lnTo>
                    <a:pt x="185" y="157"/>
                  </a:lnTo>
                  <a:lnTo>
                    <a:pt x="185" y="155"/>
                  </a:lnTo>
                  <a:lnTo>
                    <a:pt x="184" y="153"/>
                  </a:lnTo>
                  <a:lnTo>
                    <a:pt x="182" y="152"/>
                  </a:lnTo>
                  <a:lnTo>
                    <a:pt x="180" y="151"/>
                  </a:lnTo>
                  <a:lnTo>
                    <a:pt x="180" y="128"/>
                  </a:lnTo>
                  <a:lnTo>
                    <a:pt x="218" y="145"/>
                  </a:lnTo>
                  <a:close/>
                  <a:moveTo>
                    <a:pt x="147" y="10"/>
                  </a:moveTo>
                  <a:lnTo>
                    <a:pt x="180" y="26"/>
                  </a:lnTo>
                  <a:lnTo>
                    <a:pt x="180" y="57"/>
                  </a:lnTo>
                  <a:lnTo>
                    <a:pt x="147" y="41"/>
                  </a:lnTo>
                  <a:lnTo>
                    <a:pt x="147" y="10"/>
                  </a:lnTo>
                  <a:lnTo>
                    <a:pt x="147" y="10"/>
                  </a:lnTo>
                  <a:close/>
                  <a:moveTo>
                    <a:pt x="180" y="321"/>
                  </a:moveTo>
                  <a:lnTo>
                    <a:pt x="180" y="321"/>
                  </a:lnTo>
                  <a:lnTo>
                    <a:pt x="174" y="318"/>
                  </a:lnTo>
                  <a:lnTo>
                    <a:pt x="147" y="306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9" y="237"/>
                  </a:lnTo>
                  <a:lnTo>
                    <a:pt x="147" y="235"/>
                  </a:lnTo>
                  <a:lnTo>
                    <a:pt x="147" y="218"/>
                  </a:lnTo>
                  <a:lnTo>
                    <a:pt x="150" y="220"/>
                  </a:lnTo>
                  <a:lnTo>
                    <a:pt x="150" y="220"/>
                  </a:lnTo>
                  <a:lnTo>
                    <a:pt x="153" y="221"/>
                  </a:lnTo>
                  <a:lnTo>
                    <a:pt x="155" y="220"/>
                  </a:lnTo>
                  <a:lnTo>
                    <a:pt x="157" y="218"/>
                  </a:lnTo>
                  <a:lnTo>
                    <a:pt x="158" y="217"/>
                  </a:lnTo>
                  <a:lnTo>
                    <a:pt x="166" y="199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6" y="195"/>
                  </a:lnTo>
                  <a:lnTo>
                    <a:pt x="165" y="193"/>
                  </a:lnTo>
                  <a:lnTo>
                    <a:pt x="163" y="191"/>
                  </a:lnTo>
                  <a:lnTo>
                    <a:pt x="147" y="184"/>
                  </a:lnTo>
                  <a:lnTo>
                    <a:pt x="147" y="170"/>
                  </a:lnTo>
                  <a:lnTo>
                    <a:pt x="169" y="180"/>
                  </a:lnTo>
                  <a:lnTo>
                    <a:pt x="169" y="180"/>
                  </a:lnTo>
                  <a:lnTo>
                    <a:pt x="172" y="180"/>
                  </a:lnTo>
                  <a:lnTo>
                    <a:pt x="173" y="180"/>
                  </a:lnTo>
                  <a:lnTo>
                    <a:pt x="176" y="179"/>
                  </a:lnTo>
                  <a:lnTo>
                    <a:pt x="177" y="176"/>
                  </a:lnTo>
                  <a:lnTo>
                    <a:pt x="180" y="170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78" y="206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5"/>
                  </a:lnTo>
                  <a:lnTo>
                    <a:pt x="170" y="228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80" y="235"/>
                  </a:lnTo>
                  <a:lnTo>
                    <a:pt x="180" y="249"/>
                  </a:lnTo>
                  <a:lnTo>
                    <a:pt x="168" y="243"/>
                  </a:lnTo>
                  <a:lnTo>
                    <a:pt x="168" y="243"/>
                  </a:lnTo>
                  <a:lnTo>
                    <a:pt x="166" y="243"/>
                  </a:lnTo>
                  <a:lnTo>
                    <a:pt x="163" y="243"/>
                  </a:lnTo>
                  <a:lnTo>
                    <a:pt x="162" y="244"/>
                  </a:lnTo>
                  <a:lnTo>
                    <a:pt x="161" y="245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6"/>
                  </a:lnTo>
                  <a:lnTo>
                    <a:pt x="151" y="267"/>
                  </a:lnTo>
                  <a:lnTo>
                    <a:pt x="153" y="270"/>
                  </a:lnTo>
                  <a:lnTo>
                    <a:pt x="155" y="271"/>
                  </a:lnTo>
                  <a:lnTo>
                    <a:pt x="180" y="283"/>
                  </a:lnTo>
                  <a:lnTo>
                    <a:pt x="180" y="321"/>
                  </a:lnTo>
                  <a:lnTo>
                    <a:pt x="180" y="321"/>
                  </a:lnTo>
                  <a:close/>
                  <a:moveTo>
                    <a:pt x="180" y="128"/>
                  </a:moveTo>
                  <a:lnTo>
                    <a:pt x="180" y="151"/>
                  </a:lnTo>
                  <a:lnTo>
                    <a:pt x="147" y="136"/>
                  </a:lnTo>
                  <a:lnTo>
                    <a:pt x="147" y="113"/>
                  </a:lnTo>
                  <a:lnTo>
                    <a:pt x="180" y="128"/>
                  </a:lnTo>
                  <a:close/>
                  <a:moveTo>
                    <a:pt x="135" y="4"/>
                  </a:moveTo>
                  <a:lnTo>
                    <a:pt x="147" y="10"/>
                  </a:lnTo>
                  <a:lnTo>
                    <a:pt x="147" y="41"/>
                  </a:lnTo>
                  <a:lnTo>
                    <a:pt x="128" y="33"/>
                  </a:lnTo>
                  <a:lnTo>
                    <a:pt x="128" y="33"/>
                  </a:lnTo>
                  <a:lnTo>
                    <a:pt x="124" y="31"/>
                  </a:lnTo>
                  <a:lnTo>
                    <a:pt x="119" y="31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7" y="2"/>
                  </a:lnTo>
                  <a:lnTo>
                    <a:pt x="135" y="4"/>
                  </a:lnTo>
                  <a:lnTo>
                    <a:pt x="135" y="4"/>
                  </a:lnTo>
                  <a:close/>
                  <a:moveTo>
                    <a:pt x="147" y="306"/>
                  </a:moveTo>
                  <a:lnTo>
                    <a:pt x="119" y="293"/>
                  </a:lnTo>
                  <a:lnTo>
                    <a:pt x="119" y="253"/>
                  </a:lnTo>
                  <a:lnTo>
                    <a:pt x="132" y="260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6" y="260"/>
                  </a:lnTo>
                  <a:lnTo>
                    <a:pt x="138" y="259"/>
                  </a:lnTo>
                  <a:lnTo>
                    <a:pt x="139" y="258"/>
                  </a:lnTo>
                  <a:lnTo>
                    <a:pt x="147" y="240"/>
                  </a:lnTo>
                  <a:lnTo>
                    <a:pt x="147" y="306"/>
                  </a:lnTo>
                  <a:lnTo>
                    <a:pt x="147" y="306"/>
                  </a:lnTo>
                  <a:close/>
                  <a:moveTo>
                    <a:pt x="147" y="113"/>
                  </a:moveTo>
                  <a:lnTo>
                    <a:pt x="147" y="136"/>
                  </a:lnTo>
                  <a:lnTo>
                    <a:pt x="144" y="134"/>
                  </a:lnTo>
                  <a:lnTo>
                    <a:pt x="144" y="134"/>
                  </a:lnTo>
                  <a:lnTo>
                    <a:pt x="142" y="133"/>
                  </a:lnTo>
                  <a:lnTo>
                    <a:pt x="139" y="134"/>
                  </a:lnTo>
                  <a:lnTo>
                    <a:pt x="138" y="134"/>
                  </a:lnTo>
                  <a:lnTo>
                    <a:pt x="136" y="137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8" y="159"/>
                  </a:lnTo>
                  <a:lnTo>
                    <a:pt x="130" y="160"/>
                  </a:lnTo>
                  <a:lnTo>
                    <a:pt x="131" y="161"/>
                  </a:lnTo>
                  <a:lnTo>
                    <a:pt x="147" y="170"/>
                  </a:lnTo>
                  <a:lnTo>
                    <a:pt x="147" y="184"/>
                  </a:lnTo>
                  <a:lnTo>
                    <a:pt x="126" y="174"/>
                  </a:lnTo>
                  <a:lnTo>
                    <a:pt x="126" y="174"/>
                  </a:lnTo>
                  <a:lnTo>
                    <a:pt x="121" y="174"/>
                  </a:lnTo>
                  <a:lnTo>
                    <a:pt x="119" y="175"/>
                  </a:lnTo>
                  <a:lnTo>
                    <a:pt x="119" y="141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29"/>
                  </a:lnTo>
                  <a:lnTo>
                    <a:pt x="124" y="126"/>
                  </a:lnTo>
                  <a:lnTo>
                    <a:pt x="123" y="125"/>
                  </a:lnTo>
                  <a:lnTo>
                    <a:pt x="121" y="124"/>
                  </a:lnTo>
                  <a:lnTo>
                    <a:pt x="119" y="122"/>
                  </a:lnTo>
                  <a:lnTo>
                    <a:pt x="119" y="99"/>
                  </a:lnTo>
                  <a:lnTo>
                    <a:pt x="147" y="113"/>
                  </a:lnTo>
                  <a:lnTo>
                    <a:pt x="147" y="113"/>
                  </a:lnTo>
                  <a:close/>
                  <a:moveTo>
                    <a:pt x="147" y="218"/>
                  </a:moveTo>
                  <a:lnTo>
                    <a:pt x="147" y="235"/>
                  </a:lnTo>
                  <a:lnTo>
                    <a:pt x="147" y="235"/>
                  </a:lnTo>
                  <a:lnTo>
                    <a:pt x="144" y="232"/>
                  </a:lnTo>
                  <a:lnTo>
                    <a:pt x="119" y="220"/>
                  </a:lnTo>
                  <a:lnTo>
                    <a:pt x="119" y="205"/>
                  </a:lnTo>
                  <a:lnTo>
                    <a:pt x="147" y="218"/>
                  </a:lnTo>
                  <a:close/>
                  <a:moveTo>
                    <a:pt x="119" y="293"/>
                  </a:moveTo>
                  <a:lnTo>
                    <a:pt x="98" y="283"/>
                  </a:lnTo>
                  <a:lnTo>
                    <a:pt x="98" y="244"/>
                  </a:lnTo>
                  <a:lnTo>
                    <a:pt x="119" y="253"/>
                  </a:lnTo>
                  <a:lnTo>
                    <a:pt x="119" y="293"/>
                  </a:lnTo>
                  <a:lnTo>
                    <a:pt x="119" y="293"/>
                  </a:lnTo>
                  <a:close/>
                  <a:moveTo>
                    <a:pt x="98" y="7"/>
                  </a:moveTo>
                  <a:lnTo>
                    <a:pt x="98" y="7"/>
                  </a:lnTo>
                  <a:lnTo>
                    <a:pt x="103" y="4"/>
                  </a:lnTo>
                  <a:lnTo>
                    <a:pt x="108" y="3"/>
                  </a:lnTo>
                  <a:lnTo>
                    <a:pt x="113" y="2"/>
                  </a:lnTo>
                  <a:lnTo>
                    <a:pt x="119" y="0"/>
                  </a:lnTo>
                  <a:lnTo>
                    <a:pt x="119" y="31"/>
                  </a:lnTo>
                  <a:lnTo>
                    <a:pt x="119" y="31"/>
                  </a:lnTo>
                  <a:lnTo>
                    <a:pt x="115" y="33"/>
                  </a:lnTo>
                  <a:lnTo>
                    <a:pt x="111" y="34"/>
                  </a:lnTo>
                  <a:lnTo>
                    <a:pt x="108" y="37"/>
                  </a:lnTo>
                  <a:lnTo>
                    <a:pt x="105" y="41"/>
                  </a:lnTo>
                  <a:lnTo>
                    <a:pt x="98" y="56"/>
                  </a:lnTo>
                  <a:lnTo>
                    <a:pt x="98" y="7"/>
                  </a:lnTo>
                  <a:lnTo>
                    <a:pt x="98" y="7"/>
                  </a:lnTo>
                  <a:close/>
                  <a:moveTo>
                    <a:pt x="119" y="99"/>
                  </a:moveTo>
                  <a:lnTo>
                    <a:pt x="119" y="122"/>
                  </a:lnTo>
                  <a:lnTo>
                    <a:pt x="98" y="113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01" y="91"/>
                  </a:lnTo>
                  <a:lnTo>
                    <a:pt x="119" y="99"/>
                  </a:lnTo>
                  <a:lnTo>
                    <a:pt x="119" y="99"/>
                  </a:lnTo>
                  <a:close/>
                  <a:moveTo>
                    <a:pt x="119" y="141"/>
                  </a:moveTo>
                  <a:lnTo>
                    <a:pt x="119" y="175"/>
                  </a:lnTo>
                  <a:lnTo>
                    <a:pt x="119" y="175"/>
                  </a:lnTo>
                  <a:lnTo>
                    <a:pt x="117" y="176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7"/>
                  </a:lnTo>
                  <a:lnTo>
                    <a:pt x="109" y="199"/>
                  </a:lnTo>
                  <a:lnTo>
                    <a:pt x="111" y="201"/>
                  </a:lnTo>
                  <a:lnTo>
                    <a:pt x="112" y="202"/>
                  </a:lnTo>
                  <a:lnTo>
                    <a:pt x="119" y="205"/>
                  </a:lnTo>
                  <a:lnTo>
                    <a:pt x="119" y="220"/>
                  </a:lnTo>
                  <a:lnTo>
                    <a:pt x="107" y="214"/>
                  </a:lnTo>
                  <a:lnTo>
                    <a:pt x="107" y="214"/>
                  </a:lnTo>
                  <a:lnTo>
                    <a:pt x="104" y="214"/>
                  </a:lnTo>
                  <a:lnTo>
                    <a:pt x="103" y="214"/>
                  </a:lnTo>
                  <a:lnTo>
                    <a:pt x="100" y="216"/>
                  </a:lnTo>
                  <a:lnTo>
                    <a:pt x="98" y="217"/>
                  </a:lnTo>
                  <a:lnTo>
                    <a:pt x="98" y="218"/>
                  </a:lnTo>
                  <a:lnTo>
                    <a:pt x="98" y="186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105" y="168"/>
                  </a:lnTo>
                  <a:lnTo>
                    <a:pt x="105" y="167"/>
                  </a:lnTo>
                  <a:lnTo>
                    <a:pt x="104" y="164"/>
                  </a:lnTo>
                  <a:lnTo>
                    <a:pt x="103" y="163"/>
                  </a:lnTo>
                  <a:lnTo>
                    <a:pt x="98" y="161"/>
                  </a:lnTo>
                  <a:lnTo>
                    <a:pt x="98" y="147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15" y="151"/>
                  </a:lnTo>
                  <a:lnTo>
                    <a:pt x="116" y="148"/>
                  </a:lnTo>
                  <a:lnTo>
                    <a:pt x="119" y="141"/>
                  </a:lnTo>
                  <a:close/>
                  <a:moveTo>
                    <a:pt x="98" y="283"/>
                  </a:moveTo>
                  <a:lnTo>
                    <a:pt x="86" y="278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09"/>
                  </a:lnTo>
                  <a:lnTo>
                    <a:pt x="86" y="206"/>
                  </a:lnTo>
                  <a:lnTo>
                    <a:pt x="86" y="190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6" y="190"/>
                  </a:lnTo>
                  <a:lnTo>
                    <a:pt x="97" y="188"/>
                  </a:lnTo>
                  <a:lnTo>
                    <a:pt x="98" y="186"/>
                  </a:lnTo>
                  <a:lnTo>
                    <a:pt x="98" y="218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92" y="241"/>
                  </a:lnTo>
                  <a:lnTo>
                    <a:pt x="93" y="243"/>
                  </a:lnTo>
                  <a:lnTo>
                    <a:pt x="98" y="244"/>
                  </a:lnTo>
                  <a:lnTo>
                    <a:pt x="98" y="283"/>
                  </a:lnTo>
                  <a:lnTo>
                    <a:pt x="98" y="283"/>
                  </a:lnTo>
                  <a:close/>
                  <a:moveTo>
                    <a:pt x="86" y="22"/>
                  </a:moveTo>
                  <a:lnTo>
                    <a:pt x="86" y="22"/>
                  </a:lnTo>
                  <a:lnTo>
                    <a:pt x="86" y="22"/>
                  </a:lnTo>
                  <a:lnTo>
                    <a:pt x="92" y="14"/>
                  </a:lnTo>
                  <a:lnTo>
                    <a:pt x="98" y="7"/>
                  </a:lnTo>
                  <a:lnTo>
                    <a:pt x="98" y="56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2" y="73"/>
                  </a:lnTo>
                  <a:lnTo>
                    <a:pt x="92" y="79"/>
                  </a:lnTo>
                  <a:lnTo>
                    <a:pt x="94" y="84"/>
                  </a:lnTo>
                  <a:lnTo>
                    <a:pt x="98" y="90"/>
                  </a:lnTo>
                  <a:lnTo>
                    <a:pt x="98" y="113"/>
                  </a:lnTo>
                  <a:lnTo>
                    <a:pt x="86" y="107"/>
                  </a:lnTo>
                  <a:lnTo>
                    <a:pt x="86" y="22"/>
                  </a:lnTo>
                  <a:lnTo>
                    <a:pt x="86" y="22"/>
                  </a:lnTo>
                  <a:close/>
                  <a:moveTo>
                    <a:pt x="98" y="147"/>
                  </a:moveTo>
                  <a:lnTo>
                    <a:pt x="98" y="161"/>
                  </a:lnTo>
                  <a:lnTo>
                    <a:pt x="86" y="156"/>
                  </a:lnTo>
                  <a:lnTo>
                    <a:pt x="86" y="141"/>
                  </a:lnTo>
                  <a:lnTo>
                    <a:pt x="98" y="147"/>
                  </a:lnTo>
                  <a:close/>
                  <a:moveTo>
                    <a:pt x="86" y="278"/>
                  </a:moveTo>
                  <a:lnTo>
                    <a:pt x="58" y="264"/>
                  </a:lnTo>
                  <a:lnTo>
                    <a:pt x="58" y="225"/>
                  </a:lnTo>
                  <a:lnTo>
                    <a:pt x="70" y="232"/>
                  </a:lnTo>
                  <a:lnTo>
                    <a:pt x="70" y="232"/>
                  </a:lnTo>
                  <a:lnTo>
                    <a:pt x="73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86" y="212"/>
                  </a:lnTo>
                  <a:lnTo>
                    <a:pt x="86" y="278"/>
                  </a:lnTo>
                  <a:lnTo>
                    <a:pt x="86" y="278"/>
                  </a:lnTo>
                  <a:close/>
                  <a:moveTo>
                    <a:pt x="58" y="83"/>
                  </a:moveTo>
                  <a:lnTo>
                    <a:pt x="86" y="22"/>
                  </a:lnTo>
                  <a:lnTo>
                    <a:pt x="86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5"/>
                  </a:lnTo>
                  <a:lnTo>
                    <a:pt x="78" y="105"/>
                  </a:lnTo>
                  <a:lnTo>
                    <a:pt x="77" y="106"/>
                  </a:lnTo>
                  <a:lnTo>
                    <a:pt x="75" y="109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6" y="128"/>
                  </a:lnTo>
                  <a:lnTo>
                    <a:pt x="67" y="130"/>
                  </a:lnTo>
                  <a:lnTo>
                    <a:pt x="67" y="132"/>
                  </a:lnTo>
                  <a:lnTo>
                    <a:pt x="70" y="133"/>
                  </a:lnTo>
                  <a:lnTo>
                    <a:pt x="86" y="141"/>
                  </a:lnTo>
                  <a:lnTo>
                    <a:pt x="86" y="156"/>
                  </a:lnTo>
                  <a:lnTo>
                    <a:pt x="65" y="145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58" y="147"/>
                  </a:lnTo>
                  <a:lnTo>
                    <a:pt x="58" y="83"/>
                  </a:lnTo>
                  <a:lnTo>
                    <a:pt x="58" y="83"/>
                  </a:lnTo>
                  <a:close/>
                  <a:moveTo>
                    <a:pt x="86" y="190"/>
                  </a:moveTo>
                  <a:lnTo>
                    <a:pt x="86" y="206"/>
                  </a:lnTo>
                  <a:lnTo>
                    <a:pt x="86" y="206"/>
                  </a:lnTo>
                  <a:lnTo>
                    <a:pt x="84" y="203"/>
                  </a:lnTo>
                  <a:lnTo>
                    <a:pt x="58" y="191"/>
                  </a:lnTo>
                  <a:lnTo>
                    <a:pt x="58" y="176"/>
                  </a:lnTo>
                  <a:lnTo>
                    <a:pt x="86" y="190"/>
                  </a:lnTo>
                  <a:close/>
                  <a:moveTo>
                    <a:pt x="58" y="264"/>
                  </a:moveTo>
                  <a:lnTo>
                    <a:pt x="21" y="247"/>
                  </a:lnTo>
                  <a:lnTo>
                    <a:pt x="21" y="247"/>
                  </a:lnTo>
                  <a:lnTo>
                    <a:pt x="14" y="243"/>
                  </a:lnTo>
                  <a:lnTo>
                    <a:pt x="9" y="239"/>
                  </a:lnTo>
                  <a:lnTo>
                    <a:pt x="5" y="233"/>
                  </a:lnTo>
                  <a:lnTo>
                    <a:pt x="2" y="226"/>
                  </a:lnTo>
                  <a:lnTo>
                    <a:pt x="1" y="220"/>
                  </a:lnTo>
                  <a:lnTo>
                    <a:pt x="0" y="213"/>
                  </a:lnTo>
                  <a:lnTo>
                    <a:pt x="1" y="206"/>
                  </a:lnTo>
                  <a:lnTo>
                    <a:pt x="4" y="199"/>
                  </a:lnTo>
                  <a:lnTo>
                    <a:pt x="58" y="83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6" y="148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8"/>
                  </a:lnTo>
                  <a:lnTo>
                    <a:pt x="48" y="170"/>
                  </a:lnTo>
                  <a:lnTo>
                    <a:pt x="50" y="172"/>
                  </a:lnTo>
                  <a:lnTo>
                    <a:pt x="51" y="174"/>
                  </a:lnTo>
                  <a:lnTo>
                    <a:pt x="58" y="176"/>
                  </a:lnTo>
                  <a:lnTo>
                    <a:pt x="58" y="191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3" y="184"/>
                  </a:lnTo>
                  <a:lnTo>
                    <a:pt x="42" y="186"/>
                  </a:lnTo>
                  <a:lnTo>
                    <a:pt x="39" y="187"/>
                  </a:lnTo>
                  <a:lnTo>
                    <a:pt x="38" y="188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7"/>
                  </a:lnTo>
                  <a:lnTo>
                    <a:pt x="29" y="210"/>
                  </a:lnTo>
                  <a:lnTo>
                    <a:pt x="31" y="212"/>
                  </a:lnTo>
                  <a:lnTo>
                    <a:pt x="32" y="213"/>
                  </a:lnTo>
                  <a:lnTo>
                    <a:pt x="58" y="225"/>
                  </a:lnTo>
                  <a:lnTo>
                    <a:pt x="58" y="2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567350" y="2662637"/>
              <a:ext cx="619125" cy="621158"/>
              <a:chOff x="1704976" y="2255838"/>
              <a:chExt cx="619125" cy="650875"/>
            </a:xfrm>
            <a:solidFill>
              <a:schemeClr val="accent1"/>
            </a:solidFill>
          </p:grpSpPr>
          <p:sp>
            <p:nvSpPr>
              <p:cNvPr id="65" name="Rectangle 155"/>
              <p:cNvSpPr>
                <a:spLocks noChangeArrowheads="1"/>
              </p:cNvSpPr>
              <p:nvPr/>
            </p:nvSpPr>
            <p:spPr bwMode="auto">
              <a:xfrm>
                <a:off x="1704976" y="2873375"/>
                <a:ext cx="6191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Rectangle 156"/>
              <p:cNvSpPr>
                <a:spLocks noChangeArrowheads="1"/>
              </p:cNvSpPr>
              <p:nvPr/>
            </p:nvSpPr>
            <p:spPr bwMode="auto">
              <a:xfrm>
                <a:off x="1730376" y="2811463"/>
                <a:ext cx="5683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Rectangle 157"/>
              <p:cNvSpPr>
                <a:spLocks noChangeArrowheads="1"/>
              </p:cNvSpPr>
              <p:nvPr/>
            </p:nvSpPr>
            <p:spPr bwMode="auto">
              <a:xfrm>
                <a:off x="1954213" y="2747963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Rectangle 158"/>
              <p:cNvSpPr>
                <a:spLocks noChangeArrowheads="1"/>
              </p:cNvSpPr>
              <p:nvPr/>
            </p:nvSpPr>
            <p:spPr bwMode="auto">
              <a:xfrm>
                <a:off x="1976438" y="2517775"/>
                <a:ext cx="77788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Rectangle 159"/>
              <p:cNvSpPr>
                <a:spLocks noChangeArrowheads="1"/>
              </p:cNvSpPr>
              <p:nvPr/>
            </p:nvSpPr>
            <p:spPr bwMode="auto">
              <a:xfrm>
                <a:off x="1954213" y="2505075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Rectangle 160"/>
              <p:cNvSpPr>
                <a:spLocks noChangeArrowheads="1"/>
              </p:cNvSpPr>
              <p:nvPr/>
            </p:nvSpPr>
            <p:spPr bwMode="auto">
              <a:xfrm>
                <a:off x="1774826" y="2747963"/>
                <a:ext cx="11906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Rectangle 161"/>
              <p:cNvSpPr>
                <a:spLocks noChangeArrowheads="1"/>
              </p:cNvSpPr>
              <p:nvPr/>
            </p:nvSpPr>
            <p:spPr bwMode="auto">
              <a:xfrm>
                <a:off x="1795463" y="2517775"/>
                <a:ext cx="77788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Rectangle 162"/>
              <p:cNvSpPr>
                <a:spLocks noChangeArrowheads="1"/>
              </p:cNvSpPr>
              <p:nvPr/>
            </p:nvSpPr>
            <p:spPr bwMode="auto">
              <a:xfrm>
                <a:off x="1774826" y="2505075"/>
                <a:ext cx="11906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Rectangle 163"/>
              <p:cNvSpPr>
                <a:spLocks noChangeArrowheads="1"/>
              </p:cNvSpPr>
              <p:nvPr/>
            </p:nvSpPr>
            <p:spPr bwMode="auto">
              <a:xfrm>
                <a:off x="2135188" y="2747963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Rectangle 164"/>
              <p:cNvSpPr>
                <a:spLocks noChangeArrowheads="1"/>
              </p:cNvSpPr>
              <p:nvPr/>
            </p:nvSpPr>
            <p:spPr bwMode="auto">
              <a:xfrm>
                <a:off x="2157413" y="2517775"/>
                <a:ext cx="76200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Rectangle 165"/>
              <p:cNvSpPr>
                <a:spLocks noChangeArrowheads="1"/>
              </p:cNvSpPr>
              <p:nvPr/>
            </p:nvSpPr>
            <p:spPr bwMode="auto">
              <a:xfrm>
                <a:off x="2135188" y="2505075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Rectangle 166"/>
              <p:cNvSpPr>
                <a:spLocks noChangeArrowheads="1"/>
              </p:cNvSpPr>
              <p:nvPr/>
            </p:nvSpPr>
            <p:spPr bwMode="auto">
              <a:xfrm>
                <a:off x="1730376" y="2435225"/>
                <a:ext cx="5683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Freeform 167"/>
              <p:cNvSpPr>
                <a:spLocks/>
              </p:cNvSpPr>
              <p:nvPr/>
            </p:nvSpPr>
            <p:spPr bwMode="auto">
              <a:xfrm>
                <a:off x="1730376" y="2255838"/>
                <a:ext cx="568325" cy="179388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3" name="Freeform 168"/>
            <p:cNvSpPr>
              <a:spLocks noEditPoints="1"/>
            </p:cNvSpPr>
            <p:nvPr/>
          </p:nvSpPr>
          <p:spPr bwMode="auto">
            <a:xfrm>
              <a:off x="3934187" y="2817176"/>
              <a:ext cx="788988" cy="492384"/>
            </a:xfrm>
            <a:custGeom>
              <a:avLst/>
              <a:gdLst>
                <a:gd name="T0" fmla="*/ 497 w 497"/>
                <a:gd name="T1" fmla="*/ 0 h 325"/>
                <a:gd name="T2" fmla="*/ 386 w 497"/>
                <a:gd name="T3" fmla="*/ 37 h 325"/>
                <a:gd name="T4" fmla="*/ 386 w 497"/>
                <a:gd name="T5" fmla="*/ 210 h 325"/>
                <a:gd name="T6" fmla="*/ 386 w 497"/>
                <a:gd name="T7" fmla="*/ 210 h 325"/>
                <a:gd name="T8" fmla="*/ 397 w 497"/>
                <a:gd name="T9" fmla="*/ 209 h 325"/>
                <a:gd name="T10" fmla="*/ 405 w 497"/>
                <a:gd name="T11" fmla="*/ 206 h 325"/>
                <a:gd name="T12" fmla="*/ 409 w 497"/>
                <a:gd name="T13" fmla="*/ 204 h 325"/>
                <a:gd name="T14" fmla="*/ 411 w 497"/>
                <a:gd name="T15" fmla="*/ 201 h 325"/>
                <a:gd name="T16" fmla="*/ 413 w 497"/>
                <a:gd name="T17" fmla="*/ 197 h 325"/>
                <a:gd name="T18" fmla="*/ 413 w 497"/>
                <a:gd name="T19" fmla="*/ 194 h 325"/>
                <a:gd name="T20" fmla="*/ 413 w 497"/>
                <a:gd name="T21" fmla="*/ 118 h 325"/>
                <a:gd name="T22" fmla="*/ 399 w 497"/>
                <a:gd name="T23" fmla="*/ 118 h 325"/>
                <a:gd name="T24" fmla="*/ 399 w 497"/>
                <a:gd name="T25" fmla="*/ 86 h 325"/>
                <a:gd name="T26" fmla="*/ 413 w 497"/>
                <a:gd name="T27" fmla="*/ 86 h 325"/>
                <a:gd name="T28" fmla="*/ 447 w 497"/>
                <a:gd name="T29" fmla="*/ 86 h 325"/>
                <a:gd name="T30" fmla="*/ 462 w 497"/>
                <a:gd name="T31" fmla="*/ 86 h 325"/>
                <a:gd name="T32" fmla="*/ 462 w 497"/>
                <a:gd name="T33" fmla="*/ 118 h 325"/>
                <a:gd name="T34" fmla="*/ 447 w 497"/>
                <a:gd name="T35" fmla="*/ 118 h 325"/>
                <a:gd name="T36" fmla="*/ 447 w 497"/>
                <a:gd name="T37" fmla="*/ 194 h 325"/>
                <a:gd name="T38" fmla="*/ 447 w 497"/>
                <a:gd name="T39" fmla="*/ 194 h 325"/>
                <a:gd name="T40" fmla="*/ 446 w 497"/>
                <a:gd name="T41" fmla="*/ 204 h 325"/>
                <a:gd name="T42" fmla="*/ 442 w 497"/>
                <a:gd name="T43" fmla="*/ 212 h 325"/>
                <a:gd name="T44" fmla="*/ 436 w 497"/>
                <a:gd name="T45" fmla="*/ 220 h 325"/>
                <a:gd name="T46" fmla="*/ 430 w 497"/>
                <a:gd name="T47" fmla="*/ 227 h 325"/>
                <a:gd name="T48" fmla="*/ 420 w 497"/>
                <a:gd name="T49" fmla="*/ 232 h 325"/>
                <a:gd name="T50" fmla="*/ 411 w 497"/>
                <a:gd name="T51" fmla="*/ 236 h 325"/>
                <a:gd name="T52" fmla="*/ 399 w 497"/>
                <a:gd name="T53" fmla="*/ 239 h 325"/>
                <a:gd name="T54" fmla="*/ 386 w 497"/>
                <a:gd name="T55" fmla="*/ 239 h 325"/>
                <a:gd name="T56" fmla="*/ 386 w 497"/>
                <a:gd name="T57" fmla="*/ 289 h 325"/>
                <a:gd name="T58" fmla="*/ 497 w 497"/>
                <a:gd name="T59" fmla="*/ 325 h 325"/>
                <a:gd name="T60" fmla="*/ 497 w 497"/>
                <a:gd name="T61" fmla="*/ 0 h 325"/>
                <a:gd name="T62" fmla="*/ 386 w 497"/>
                <a:gd name="T63" fmla="*/ 37 h 325"/>
                <a:gd name="T64" fmla="*/ 0 w 497"/>
                <a:gd name="T65" fmla="*/ 163 h 325"/>
                <a:gd name="T66" fmla="*/ 386 w 497"/>
                <a:gd name="T67" fmla="*/ 289 h 325"/>
                <a:gd name="T68" fmla="*/ 386 w 497"/>
                <a:gd name="T69" fmla="*/ 239 h 325"/>
                <a:gd name="T70" fmla="*/ 386 w 497"/>
                <a:gd name="T71" fmla="*/ 239 h 325"/>
                <a:gd name="T72" fmla="*/ 374 w 497"/>
                <a:gd name="T73" fmla="*/ 239 h 325"/>
                <a:gd name="T74" fmla="*/ 363 w 497"/>
                <a:gd name="T75" fmla="*/ 236 h 325"/>
                <a:gd name="T76" fmla="*/ 353 w 497"/>
                <a:gd name="T77" fmla="*/ 232 h 325"/>
                <a:gd name="T78" fmla="*/ 343 w 497"/>
                <a:gd name="T79" fmla="*/ 227 h 325"/>
                <a:gd name="T80" fmla="*/ 336 w 497"/>
                <a:gd name="T81" fmla="*/ 220 h 325"/>
                <a:gd name="T82" fmla="*/ 331 w 497"/>
                <a:gd name="T83" fmla="*/ 212 h 325"/>
                <a:gd name="T84" fmla="*/ 327 w 497"/>
                <a:gd name="T85" fmla="*/ 204 h 325"/>
                <a:gd name="T86" fmla="*/ 325 w 497"/>
                <a:gd name="T87" fmla="*/ 194 h 325"/>
                <a:gd name="T88" fmla="*/ 325 w 497"/>
                <a:gd name="T89" fmla="*/ 118 h 325"/>
                <a:gd name="T90" fmla="*/ 311 w 497"/>
                <a:gd name="T91" fmla="*/ 118 h 325"/>
                <a:gd name="T92" fmla="*/ 311 w 497"/>
                <a:gd name="T93" fmla="*/ 86 h 325"/>
                <a:gd name="T94" fmla="*/ 325 w 497"/>
                <a:gd name="T95" fmla="*/ 86 h 325"/>
                <a:gd name="T96" fmla="*/ 359 w 497"/>
                <a:gd name="T97" fmla="*/ 86 h 325"/>
                <a:gd name="T98" fmla="*/ 376 w 497"/>
                <a:gd name="T99" fmla="*/ 86 h 325"/>
                <a:gd name="T100" fmla="*/ 376 w 497"/>
                <a:gd name="T101" fmla="*/ 118 h 325"/>
                <a:gd name="T102" fmla="*/ 359 w 497"/>
                <a:gd name="T103" fmla="*/ 118 h 325"/>
                <a:gd name="T104" fmla="*/ 359 w 497"/>
                <a:gd name="T105" fmla="*/ 194 h 325"/>
                <a:gd name="T106" fmla="*/ 359 w 497"/>
                <a:gd name="T107" fmla="*/ 194 h 325"/>
                <a:gd name="T108" fmla="*/ 361 w 497"/>
                <a:gd name="T109" fmla="*/ 197 h 325"/>
                <a:gd name="T110" fmla="*/ 362 w 497"/>
                <a:gd name="T111" fmla="*/ 201 h 325"/>
                <a:gd name="T112" fmla="*/ 365 w 497"/>
                <a:gd name="T113" fmla="*/ 204 h 325"/>
                <a:gd name="T114" fmla="*/ 367 w 497"/>
                <a:gd name="T115" fmla="*/ 206 h 325"/>
                <a:gd name="T116" fmla="*/ 376 w 497"/>
                <a:gd name="T117" fmla="*/ 209 h 325"/>
                <a:gd name="T118" fmla="*/ 386 w 497"/>
                <a:gd name="T119" fmla="*/ 210 h 325"/>
                <a:gd name="T120" fmla="*/ 386 w 497"/>
                <a:gd name="T121" fmla="*/ 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7" h="325">
                  <a:moveTo>
                    <a:pt x="497" y="0"/>
                  </a:moveTo>
                  <a:lnTo>
                    <a:pt x="386" y="37"/>
                  </a:lnTo>
                  <a:lnTo>
                    <a:pt x="386" y="210"/>
                  </a:lnTo>
                  <a:lnTo>
                    <a:pt x="386" y="210"/>
                  </a:lnTo>
                  <a:lnTo>
                    <a:pt x="397" y="209"/>
                  </a:lnTo>
                  <a:lnTo>
                    <a:pt x="405" y="206"/>
                  </a:lnTo>
                  <a:lnTo>
                    <a:pt x="409" y="204"/>
                  </a:lnTo>
                  <a:lnTo>
                    <a:pt x="411" y="201"/>
                  </a:lnTo>
                  <a:lnTo>
                    <a:pt x="413" y="197"/>
                  </a:lnTo>
                  <a:lnTo>
                    <a:pt x="413" y="194"/>
                  </a:lnTo>
                  <a:lnTo>
                    <a:pt x="413" y="118"/>
                  </a:lnTo>
                  <a:lnTo>
                    <a:pt x="399" y="118"/>
                  </a:lnTo>
                  <a:lnTo>
                    <a:pt x="399" y="86"/>
                  </a:lnTo>
                  <a:lnTo>
                    <a:pt x="413" y="86"/>
                  </a:lnTo>
                  <a:lnTo>
                    <a:pt x="447" y="86"/>
                  </a:lnTo>
                  <a:lnTo>
                    <a:pt x="462" y="86"/>
                  </a:lnTo>
                  <a:lnTo>
                    <a:pt x="462" y="118"/>
                  </a:lnTo>
                  <a:lnTo>
                    <a:pt x="447" y="118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46" y="204"/>
                  </a:lnTo>
                  <a:lnTo>
                    <a:pt x="442" y="212"/>
                  </a:lnTo>
                  <a:lnTo>
                    <a:pt x="436" y="220"/>
                  </a:lnTo>
                  <a:lnTo>
                    <a:pt x="430" y="227"/>
                  </a:lnTo>
                  <a:lnTo>
                    <a:pt x="420" y="232"/>
                  </a:lnTo>
                  <a:lnTo>
                    <a:pt x="411" y="236"/>
                  </a:lnTo>
                  <a:lnTo>
                    <a:pt x="399" y="239"/>
                  </a:lnTo>
                  <a:lnTo>
                    <a:pt x="386" y="239"/>
                  </a:lnTo>
                  <a:lnTo>
                    <a:pt x="386" y="289"/>
                  </a:lnTo>
                  <a:lnTo>
                    <a:pt x="497" y="325"/>
                  </a:lnTo>
                  <a:lnTo>
                    <a:pt x="497" y="0"/>
                  </a:lnTo>
                  <a:close/>
                  <a:moveTo>
                    <a:pt x="386" y="37"/>
                  </a:moveTo>
                  <a:lnTo>
                    <a:pt x="0" y="163"/>
                  </a:lnTo>
                  <a:lnTo>
                    <a:pt x="386" y="289"/>
                  </a:lnTo>
                  <a:lnTo>
                    <a:pt x="386" y="239"/>
                  </a:lnTo>
                  <a:lnTo>
                    <a:pt x="386" y="239"/>
                  </a:lnTo>
                  <a:lnTo>
                    <a:pt x="374" y="239"/>
                  </a:lnTo>
                  <a:lnTo>
                    <a:pt x="363" y="236"/>
                  </a:lnTo>
                  <a:lnTo>
                    <a:pt x="353" y="232"/>
                  </a:lnTo>
                  <a:lnTo>
                    <a:pt x="343" y="227"/>
                  </a:lnTo>
                  <a:lnTo>
                    <a:pt x="336" y="220"/>
                  </a:lnTo>
                  <a:lnTo>
                    <a:pt x="331" y="212"/>
                  </a:lnTo>
                  <a:lnTo>
                    <a:pt x="327" y="204"/>
                  </a:lnTo>
                  <a:lnTo>
                    <a:pt x="325" y="194"/>
                  </a:lnTo>
                  <a:lnTo>
                    <a:pt x="325" y="118"/>
                  </a:lnTo>
                  <a:lnTo>
                    <a:pt x="311" y="118"/>
                  </a:lnTo>
                  <a:lnTo>
                    <a:pt x="311" y="86"/>
                  </a:lnTo>
                  <a:lnTo>
                    <a:pt x="325" y="86"/>
                  </a:lnTo>
                  <a:lnTo>
                    <a:pt x="359" y="86"/>
                  </a:lnTo>
                  <a:lnTo>
                    <a:pt x="376" y="86"/>
                  </a:lnTo>
                  <a:lnTo>
                    <a:pt x="376" y="118"/>
                  </a:lnTo>
                  <a:lnTo>
                    <a:pt x="359" y="118"/>
                  </a:lnTo>
                  <a:lnTo>
                    <a:pt x="359" y="194"/>
                  </a:lnTo>
                  <a:lnTo>
                    <a:pt x="359" y="194"/>
                  </a:lnTo>
                  <a:lnTo>
                    <a:pt x="361" y="197"/>
                  </a:lnTo>
                  <a:lnTo>
                    <a:pt x="362" y="201"/>
                  </a:lnTo>
                  <a:lnTo>
                    <a:pt x="365" y="204"/>
                  </a:lnTo>
                  <a:lnTo>
                    <a:pt x="367" y="206"/>
                  </a:lnTo>
                  <a:lnTo>
                    <a:pt x="376" y="209"/>
                  </a:lnTo>
                  <a:lnTo>
                    <a:pt x="386" y="210"/>
                  </a:lnTo>
                  <a:lnTo>
                    <a:pt x="386" y="3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169"/>
            <p:cNvSpPr>
              <a:spLocks noEditPoints="1"/>
            </p:cNvSpPr>
            <p:nvPr/>
          </p:nvSpPr>
          <p:spPr bwMode="auto">
            <a:xfrm>
              <a:off x="2797537" y="3359555"/>
              <a:ext cx="185738" cy="306035"/>
            </a:xfrm>
            <a:custGeom>
              <a:avLst/>
              <a:gdLst>
                <a:gd name="T0" fmla="*/ 71 w 117"/>
                <a:gd name="T1" fmla="*/ 170 h 202"/>
                <a:gd name="T2" fmla="*/ 80 w 117"/>
                <a:gd name="T3" fmla="*/ 173 h 202"/>
                <a:gd name="T4" fmla="*/ 85 w 117"/>
                <a:gd name="T5" fmla="*/ 181 h 202"/>
                <a:gd name="T6" fmla="*/ 85 w 117"/>
                <a:gd name="T7" fmla="*/ 188 h 202"/>
                <a:gd name="T8" fmla="*/ 80 w 117"/>
                <a:gd name="T9" fmla="*/ 199 h 202"/>
                <a:gd name="T10" fmla="*/ 75 w 117"/>
                <a:gd name="T11" fmla="*/ 202 h 202"/>
                <a:gd name="T12" fmla="*/ 71 w 117"/>
                <a:gd name="T13" fmla="*/ 170 h 202"/>
                <a:gd name="T14" fmla="*/ 71 w 117"/>
                <a:gd name="T15" fmla="*/ 157 h 202"/>
                <a:gd name="T16" fmla="*/ 71 w 117"/>
                <a:gd name="T17" fmla="*/ 68 h 202"/>
                <a:gd name="T18" fmla="*/ 80 w 117"/>
                <a:gd name="T19" fmla="*/ 77 h 202"/>
                <a:gd name="T20" fmla="*/ 85 w 117"/>
                <a:gd name="T21" fmla="*/ 91 h 202"/>
                <a:gd name="T22" fmla="*/ 92 w 117"/>
                <a:gd name="T23" fmla="*/ 116 h 202"/>
                <a:gd name="T24" fmla="*/ 94 w 117"/>
                <a:gd name="T25" fmla="*/ 120 h 202"/>
                <a:gd name="T26" fmla="*/ 100 w 117"/>
                <a:gd name="T27" fmla="*/ 126 h 202"/>
                <a:gd name="T28" fmla="*/ 110 w 117"/>
                <a:gd name="T29" fmla="*/ 127 h 202"/>
                <a:gd name="T30" fmla="*/ 117 w 117"/>
                <a:gd name="T31" fmla="*/ 145 h 202"/>
                <a:gd name="T32" fmla="*/ 66 w 117"/>
                <a:gd name="T33" fmla="*/ 170 h 202"/>
                <a:gd name="T34" fmla="*/ 71 w 117"/>
                <a:gd name="T35" fmla="*/ 170 h 202"/>
                <a:gd name="T36" fmla="*/ 71 w 117"/>
                <a:gd name="T37" fmla="*/ 202 h 202"/>
                <a:gd name="T38" fmla="*/ 61 w 117"/>
                <a:gd name="T39" fmla="*/ 199 h 202"/>
                <a:gd name="T40" fmla="*/ 56 w 117"/>
                <a:gd name="T41" fmla="*/ 189 h 202"/>
                <a:gd name="T42" fmla="*/ 56 w 117"/>
                <a:gd name="T43" fmla="*/ 184 h 202"/>
                <a:gd name="T44" fmla="*/ 61 w 117"/>
                <a:gd name="T45" fmla="*/ 173 h 202"/>
                <a:gd name="T46" fmla="*/ 66 w 117"/>
                <a:gd name="T47" fmla="*/ 170 h 202"/>
                <a:gd name="T48" fmla="*/ 71 w 117"/>
                <a:gd name="T49" fmla="*/ 68 h 202"/>
                <a:gd name="T50" fmla="*/ 60 w 117"/>
                <a:gd name="T51" fmla="*/ 62 h 202"/>
                <a:gd name="T52" fmla="*/ 47 w 117"/>
                <a:gd name="T53" fmla="*/ 61 h 202"/>
                <a:gd name="T54" fmla="*/ 34 w 117"/>
                <a:gd name="T55" fmla="*/ 8 h 202"/>
                <a:gd name="T56" fmla="*/ 29 w 117"/>
                <a:gd name="T57" fmla="*/ 1 h 202"/>
                <a:gd name="T58" fmla="*/ 19 w 117"/>
                <a:gd name="T59" fmla="*/ 0 h 202"/>
                <a:gd name="T60" fmla="*/ 15 w 117"/>
                <a:gd name="T61" fmla="*/ 1 h 202"/>
                <a:gd name="T62" fmla="*/ 10 w 117"/>
                <a:gd name="T63" fmla="*/ 9 h 202"/>
                <a:gd name="T64" fmla="*/ 24 w 117"/>
                <a:gd name="T65" fmla="*/ 66 h 202"/>
                <a:gd name="T66" fmla="*/ 19 w 117"/>
                <a:gd name="T67" fmla="*/ 70 h 202"/>
                <a:gd name="T68" fmla="*/ 11 w 117"/>
                <a:gd name="T69" fmla="*/ 78 h 202"/>
                <a:gd name="T70" fmla="*/ 6 w 117"/>
                <a:gd name="T71" fmla="*/ 91 h 202"/>
                <a:gd name="T72" fmla="*/ 4 w 117"/>
                <a:gd name="T73" fmla="*/ 104 h 202"/>
                <a:gd name="T74" fmla="*/ 6 w 117"/>
                <a:gd name="T75" fmla="*/ 111 h 202"/>
                <a:gd name="T76" fmla="*/ 12 w 117"/>
                <a:gd name="T77" fmla="*/ 138 h 202"/>
                <a:gd name="T78" fmla="*/ 12 w 117"/>
                <a:gd name="T79" fmla="*/ 142 h 202"/>
                <a:gd name="T80" fmla="*/ 10 w 117"/>
                <a:gd name="T81" fmla="*/ 149 h 202"/>
                <a:gd name="T82" fmla="*/ 3 w 117"/>
                <a:gd name="T83" fmla="*/ 156 h 202"/>
                <a:gd name="T84" fmla="*/ 6 w 117"/>
                <a:gd name="T85" fmla="*/ 175 h 202"/>
                <a:gd name="T86" fmla="*/ 71 w 117"/>
                <a:gd name="T87" fmla="*/ 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" h="202">
                  <a:moveTo>
                    <a:pt x="71" y="170"/>
                  </a:moveTo>
                  <a:lnTo>
                    <a:pt x="71" y="170"/>
                  </a:lnTo>
                  <a:lnTo>
                    <a:pt x="76" y="170"/>
                  </a:lnTo>
                  <a:lnTo>
                    <a:pt x="80" y="173"/>
                  </a:lnTo>
                  <a:lnTo>
                    <a:pt x="84" y="177"/>
                  </a:lnTo>
                  <a:lnTo>
                    <a:pt x="85" y="181"/>
                  </a:lnTo>
                  <a:lnTo>
                    <a:pt x="85" y="181"/>
                  </a:lnTo>
                  <a:lnTo>
                    <a:pt x="85" y="188"/>
                  </a:lnTo>
                  <a:lnTo>
                    <a:pt x="84" y="193"/>
                  </a:lnTo>
                  <a:lnTo>
                    <a:pt x="80" y="199"/>
                  </a:lnTo>
                  <a:lnTo>
                    <a:pt x="75" y="202"/>
                  </a:lnTo>
                  <a:lnTo>
                    <a:pt x="75" y="202"/>
                  </a:lnTo>
                  <a:lnTo>
                    <a:pt x="71" y="202"/>
                  </a:lnTo>
                  <a:lnTo>
                    <a:pt x="71" y="170"/>
                  </a:lnTo>
                  <a:lnTo>
                    <a:pt x="71" y="170"/>
                  </a:lnTo>
                  <a:close/>
                  <a:moveTo>
                    <a:pt x="71" y="157"/>
                  </a:moveTo>
                  <a:lnTo>
                    <a:pt x="71" y="68"/>
                  </a:lnTo>
                  <a:lnTo>
                    <a:pt x="71" y="68"/>
                  </a:lnTo>
                  <a:lnTo>
                    <a:pt x="76" y="72"/>
                  </a:lnTo>
                  <a:lnTo>
                    <a:pt x="80" y="77"/>
                  </a:lnTo>
                  <a:lnTo>
                    <a:pt x="83" y="84"/>
                  </a:lnTo>
                  <a:lnTo>
                    <a:pt x="85" y="91"/>
                  </a:lnTo>
                  <a:lnTo>
                    <a:pt x="85" y="91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94" y="120"/>
                  </a:lnTo>
                  <a:lnTo>
                    <a:pt x="96" y="123"/>
                  </a:lnTo>
                  <a:lnTo>
                    <a:pt x="100" y="126"/>
                  </a:lnTo>
                  <a:lnTo>
                    <a:pt x="103" y="127"/>
                  </a:lnTo>
                  <a:lnTo>
                    <a:pt x="110" y="127"/>
                  </a:lnTo>
                  <a:lnTo>
                    <a:pt x="112" y="127"/>
                  </a:lnTo>
                  <a:lnTo>
                    <a:pt x="117" y="145"/>
                  </a:lnTo>
                  <a:lnTo>
                    <a:pt x="71" y="157"/>
                  </a:lnTo>
                  <a:close/>
                  <a:moveTo>
                    <a:pt x="66" y="170"/>
                  </a:moveTo>
                  <a:lnTo>
                    <a:pt x="66" y="170"/>
                  </a:lnTo>
                  <a:lnTo>
                    <a:pt x="71" y="170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65" y="200"/>
                  </a:lnTo>
                  <a:lnTo>
                    <a:pt x="61" y="199"/>
                  </a:lnTo>
                  <a:lnTo>
                    <a:pt x="57" y="195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84"/>
                  </a:lnTo>
                  <a:lnTo>
                    <a:pt x="57" y="179"/>
                  </a:lnTo>
                  <a:lnTo>
                    <a:pt x="61" y="173"/>
                  </a:lnTo>
                  <a:lnTo>
                    <a:pt x="66" y="170"/>
                  </a:lnTo>
                  <a:lnTo>
                    <a:pt x="66" y="170"/>
                  </a:lnTo>
                  <a:close/>
                  <a:moveTo>
                    <a:pt x="71" y="68"/>
                  </a:moveTo>
                  <a:lnTo>
                    <a:pt x="71" y="68"/>
                  </a:lnTo>
                  <a:lnTo>
                    <a:pt x="65" y="65"/>
                  </a:lnTo>
                  <a:lnTo>
                    <a:pt x="60" y="62"/>
                  </a:lnTo>
                  <a:lnTo>
                    <a:pt x="54" y="61"/>
                  </a:lnTo>
                  <a:lnTo>
                    <a:pt x="47" y="61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11" y="15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19" y="70"/>
                  </a:lnTo>
                  <a:lnTo>
                    <a:pt x="15" y="74"/>
                  </a:lnTo>
                  <a:lnTo>
                    <a:pt x="11" y="78"/>
                  </a:lnTo>
                  <a:lnTo>
                    <a:pt x="7" y="84"/>
                  </a:lnTo>
                  <a:lnTo>
                    <a:pt x="6" y="91"/>
                  </a:lnTo>
                  <a:lnTo>
                    <a:pt x="4" y="96"/>
                  </a:lnTo>
                  <a:lnTo>
                    <a:pt x="4" y="104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42"/>
                  </a:lnTo>
                  <a:lnTo>
                    <a:pt x="12" y="146"/>
                  </a:lnTo>
                  <a:lnTo>
                    <a:pt x="10" y="149"/>
                  </a:lnTo>
                  <a:lnTo>
                    <a:pt x="8" y="152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6" y="175"/>
                  </a:lnTo>
                  <a:lnTo>
                    <a:pt x="71" y="157"/>
                  </a:lnTo>
                  <a:lnTo>
                    <a:pt x="71" y="6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170"/>
            <p:cNvSpPr>
              <a:spLocks noEditPoints="1"/>
            </p:cNvSpPr>
            <p:nvPr/>
          </p:nvSpPr>
          <p:spPr bwMode="auto">
            <a:xfrm>
              <a:off x="4231050" y="2300552"/>
              <a:ext cx="369888" cy="434813"/>
            </a:xfrm>
            <a:custGeom>
              <a:avLst/>
              <a:gdLst>
                <a:gd name="T0" fmla="*/ 164 w 233"/>
                <a:gd name="T1" fmla="*/ 0 h 287"/>
                <a:gd name="T2" fmla="*/ 233 w 233"/>
                <a:gd name="T3" fmla="*/ 248 h 287"/>
                <a:gd name="T4" fmla="*/ 216 w 233"/>
                <a:gd name="T5" fmla="*/ 280 h 287"/>
                <a:gd name="T6" fmla="*/ 164 w 233"/>
                <a:gd name="T7" fmla="*/ 226 h 287"/>
                <a:gd name="T8" fmla="*/ 179 w 233"/>
                <a:gd name="T9" fmla="*/ 218 h 287"/>
                <a:gd name="T10" fmla="*/ 194 w 233"/>
                <a:gd name="T11" fmla="*/ 191 h 287"/>
                <a:gd name="T12" fmla="*/ 194 w 233"/>
                <a:gd name="T13" fmla="*/ 157 h 287"/>
                <a:gd name="T14" fmla="*/ 178 w 233"/>
                <a:gd name="T15" fmla="*/ 148 h 287"/>
                <a:gd name="T16" fmla="*/ 164 w 233"/>
                <a:gd name="T17" fmla="*/ 118 h 287"/>
                <a:gd name="T18" fmla="*/ 167 w 233"/>
                <a:gd name="T19" fmla="*/ 210 h 287"/>
                <a:gd name="T20" fmla="*/ 180 w 233"/>
                <a:gd name="T21" fmla="*/ 175 h 287"/>
                <a:gd name="T22" fmla="*/ 175 w 233"/>
                <a:gd name="T23" fmla="*/ 160 h 287"/>
                <a:gd name="T24" fmla="*/ 164 w 233"/>
                <a:gd name="T25" fmla="*/ 160 h 287"/>
                <a:gd name="T26" fmla="*/ 133 w 233"/>
                <a:gd name="T27" fmla="*/ 14 h 287"/>
                <a:gd name="T28" fmla="*/ 164 w 233"/>
                <a:gd name="T29" fmla="*/ 118 h 287"/>
                <a:gd name="T30" fmla="*/ 136 w 233"/>
                <a:gd name="T31" fmla="*/ 111 h 287"/>
                <a:gd name="T32" fmla="*/ 133 w 233"/>
                <a:gd name="T33" fmla="*/ 287 h 287"/>
                <a:gd name="T34" fmla="*/ 140 w 233"/>
                <a:gd name="T35" fmla="*/ 224 h 287"/>
                <a:gd name="T36" fmla="*/ 164 w 233"/>
                <a:gd name="T37" fmla="*/ 287 h 287"/>
                <a:gd name="T38" fmla="*/ 153 w 233"/>
                <a:gd name="T39" fmla="*/ 201 h 287"/>
                <a:gd name="T40" fmla="*/ 156 w 233"/>
                <a:gd name="T41" fmla="*/ 210 h 287"/>
                <a:gd name="T42" fmla="*/ 164 w 233"/>
                <a:gd name="T43" fmla="*/ 160 h 287"/>
                <a:gd name="T44" fmla="*/ 96 w 233"/>
                <a:gd name="T45" fmla="*/ 0 h 287"/>
                <a:gd name="T46" fmla="*/ 133 w 233"/>
                <a:gd name="T47" fmla="*/ 110 h 287"/>
                <a:gd name="T48" fmla="*/ 103 w 233"/>
                <a:gd name="T49" fmla="*/ 115 h 287"/>
                <a:gd name="T50" fmla="*/ 96 w 233"/>
                <a:gd name="T51" fmla="*/ 287 h 287"/>
                <a:gd name="T52" fmla="*/ 132 w 233"/>
                <a:gd name="T53" fmla="*/ 198 h 287"/>
                <a:gd name="T54" fmla="*/ 133 w 233"/>
                <a:gd name="T55" fmla="*/ 218 h 287"/>
                <a:gd name="T56" fmla="*/ 101 w 233"/>
                <a:gd name="T57" fmla="*/ 169 h 287"/>
                <a:gd name="T58" fmla="*/ 96 w 233"/>
                <a:gd name="T59" fmla="*/ 160 h 287"/>
                <a:gd name="T60" fmla="*/ 96 w 233"/>
                <a:gd name="T61" fmla="*/ 133 h 287"/>
                <a:gd name="T62" fmla="*/ 82 w 233"/>
                <a:gd name="T63" fmla="*/ 14 h 287"/>
                <a:gd name="T64" fmla="*/ 96 w 233"/>
                <a:gd name="T65" fmla="*/ 121 h 287"/>
                <a:gd name="T66" fmla="*/ 82 w 233"/>
                <a:gd name="T67" fmla="*/ 50 h 287"/>
                <a:gd name="T68" fmla="*/ 82 w 233"/>
                <a:gd name="T69" fmla="*/ 164 h 287"/>
                <a:gd name="T70" fmla="*/ 96 w 233"/>
                <a:gd name="T71" fmla="*/ 226 h 287"/>
                <a:gd name="T72" fmla="*/ 90 w 233"/>
                <a:gd name="T73" fmla="*/ 144 h 287"/>
                <a:gd name="T74" fmla="*/ 40 w 233"/>
                <a:gd name="T75" fmla="*/ 0 h 287"/>
                <a:gd name="T76" fmla="*/ 27 w 233"/>
                <a:gd name="T77" fmla="*/ 15 h 287"/>
                <a:gd name="T78" fmla="*/ 17 w 233"/>
                <a:gd name="T79" fmla="*/ 31 h 287"/>
                <a:gd name="T80" fmla="*/ 82 w 233"/>
                <a:gd name="T81" fmla="*/ 50 h 287"/>
                <a:gd name="T82" fmla="*/ 61 w 233"/>
                <a:gd name="T83" fmla="*/ 155 h 287"/>
                <a:gd name="T84" fmla="*/ 38 w 233"/>
                <a:gd name="T85" fmla="*/ 160 h 287"/>
                <a:gd name="T86" fmla="*/ 29 w 233"/>
                <a:gd name="T87" fmla="*/ 174 h 287"/>
                <a:gd name="T88" fmla="*/ 40 w 233"/>
                <a:gd name="T89" fmla="*/ 183 h 287"/>
                <a:gd name="T90" fmla="*/ 46 w 233"/>
                <a:gd name="T91" fmla="*/ 179 h 287"/>
                <a:gd name="T92" fmla="*/ 45 w 233"/>
                <a:gd name="T93" fmla="*/ 172 h 287"/>
                <a:gd name="T94" fmla="*/ 57 w 233"/>
                <a:gd name="T95" fmla="*/ 164 h 287"/>
                <a:gd name="T96" fmla="*/ 48 w 233"/>
                <a:gd name="T97" fmla="*/ 195 h 287"/>
                <a:gd name="T98" fmla="*/ 41 w 233"/>
                <a:gd name="T99" fmla="*/ 233 h 287"/>
                <a:gd name="T100" fmla="*/ 53 w 233"/>
                <a:gd name="T101" fmla="*/ 244 h 287"/>
                <a:gd name="T102" fmla="*/ 60 w 233"/>
                <a:gd name="T103" fmla="*/ 236 h 287"/>
                <a:gd name="T104" fmla="*/ 73 w 233"/>
                <a:gd name="T105" fmla="*/ 179 h 287"/>
                <a:gd name="T106" fmla="*/ 40 w 233"/>
                <a:gd name="T107" fmla="*/ 287 h 287"/>
                <a:gd name="T108" fmla="*/ 13 w 233"/>
                <a:gd name="T109" fmla="*/ 275 h 287"/>
                <a:gd name="T110" fmla="*/ 0 w 233"/>
                <a:gd name="T111" fmla="*/ 39 h 287"/>
                <a:gd name="T112" fmla="*/ 13 w 233"/>
                <a:gd name="T113" fmla="*/ 12 h 287"/>
                <a:gd name="T114" fmla="*/ 40 w 233"/>
                <a:gd name="T11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3" h="287">
                  <a:moveTo>
                    <a:pt x="164" y="0"/>
                  </a:moveTo>
                  <a:lnTo>
                    <a:pt x="233" y="0"/>
                  </a:lnTo>
                  <a:lnTo>
                    <a:pt x="233" y="14"/>
                  </a:lnTo>
                  <a:lnTo>
                    <a:pt x="164" y="14"/>
                  </a:lnTo>
                  <a:lnTo>
                    <a:pt x="164" y="0"/>
                  </a:lnTo>
                  <a:lnTo>
                    <a:pt x="164" y="0"/>
                  </a:lnTo>
                  <a:close/>
                  <a:moveTo>
                    <a:pt x="164" y="50"/>
                  </a:moveTo>
                  <a:lnTo>
                    <a:pt x="233" y="50"/>
                  </a:lnTo>
                  <a:lnTo>
                    <a:pt x="233" y="248"/>
                  </a:lnTo>
                  <a:lnTo>
                    <a:pt x="233" y="248"/>
                  </a:lnTo>
                  <a:lnTo>
                    <a:pt x="232" y="256"/>
                  </a:lnTo>
                  <a:lnTo>
                    <a:pt x="229" y="263"/>
                  </a:lnTo>
                  <a:lnTo>
                    <a:pt x="226" y="270"/>
                  </a:lnTo>
                  <a:lnTo>
                    <a:pt x="221" y="275"/>
                  </a:lnTo>
                  <a:lnTo>
                    <a:pt x="216" y="280"/>
                  </a:lnTo>
                  <a:lnTo>
                    <a:pt x="209" y="285"/>
                  </a:lnTo>
                  <a:lnTo>
                    <a:pt x="202" y="286"/>
                  </a:lnTo>
                  <a:lnTo>
                    <a:pt x="194" y="287"/>
                  </a:lnTo>
                  <a:lnTo>
                    <a:pt x="164" y="287"/>
                  </a:lnTo>
                  <a:lnTo>
                    <a:pt x="164" y="226"/>
                  </a:lnTo>
                  <a:lnTo>
                    <a:pt x="164" y="226"/>
                  </a:lnTo>
                  <a:lnTo>
                    <a:pt x="168" y="225"/>
                  </a:lnTo>
                  <a:lnTo>
                    <a:pt x="168" y="225"/>
                  </a:lnTo>
                  <a:lnTo>
                    <a:pt x="174" y="222"/>
                  </a:lnTo>
                  <a:lnTo>
                    <a:pt x="179" y="218"/>
                  </a:lnTo>
                  <a:lnTo>
                    <a:pt x="183" y="213"/>
                  </a:lnTo>
                  <a:lnTo>
                    <a:pt x="187" y="207"/>
                  </a:lnTo>
                  <a:lnTo>
                    <a:pt x="187" y="207"/>
                  </a:lnTo>
                  <a:lnTo>
                    <a:pt x="191" y="199"/>
                  </a:lnTo>
                  <a:lnTo>
                    <a:pt x="194" y="191"/>
                  </a:lnTo>
                  <a:lnTo>
                    <a:pt x="195" y="183"/>
                  </a:lnTo>
                  <a:lnTo>
                    <a:pt x="195" y="175"/>
                  </a:lnTo>
                  <a:lnTo>
                    <a:pt x="195" y="175"/>
                  </a:lnTo>
                  <a:lnTo>
                    <a:pt x="195" y="163"/>
                  </a:lnTo>
                  <a:lnTo>
                    <a:pt x="194" y="157"/>
                  </a:lnTo>
                  <a:lnTo>
                    <a:pt x="191" y="155"/>
                  </a:lnTo>
                  <a:lnTo>
                    <a:pt x="189" y="151"/>
                  </a:lnTo>
                  <a:lnTo>
                    <a:pt x="186" y="149"/>
                  </a:lnTo>
                  <a:lnTo>
                    <a:pt x="182" y="148"/>
                  </a:lnTo>
                  <a:lnTo>
                    <a:pt x="178" y="148"/>
                  </a:lnTo>
                  <a:lnTo>
                    <a:pt x="178" y="148"/>
                  </a:lnTo>
                  <a:lnTo>
                    <a:pt x="171" y="149"/>
                  </a:lnTo>
                  <a:lnTo>
                    <a:pt x="164" y="152"/>
                  </a:lnTo>
                  <a:lnTo>
                    <a:pt x="172" y="117"/>
                  </a:lnTo>
                  <a:lnTo>
                    <a:pt x="164" y="118"/>
                  </a:lnTo>
                  <a:lnTo>
                    <a:pt x="164" y="50"/>
                  </a:lnTo>
                  <a:lnTo>
                    <a:pt x="164" y="50"/>
                  </a:lnTo>
                  <a:close/>
                  <a:moveTo>
                    <a:pt x="164" y="211"/>
                  </a:moveTo>
                  <a:lnTo>
                    <a:pt x="164" y="211"/>
                  </a:lnTo>
                  <a:lnTo>
                    <a:pt x="167" y="210"/>
                  </a:lnTo>
                  <a:lnTo>
                    <a:pt x="170" y="207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79" y="187"/>
                  </a:lnTo>
                  <a:lnTo>
                    <a:pt x="180" y="175"/>
                  </a:lnTo>
                  <a:lnTo>
                    <a:pt x="180" y="175"/>
                  </a:lnTo>
                  <a:lnTo>
                    <a:pt x="179" y="165"/>
                  </a:lnTo>
                  <a:lnTo>
                    <a:pt x="178" y="163"/>
                  </a:lnTo>
                  <a:lnTo>
                    <a:pt x="175" y="160"/>
                  </a:lnTo>
                  <a:lnTo>
                    <a:pt x="175" y="160"/>
                  </a:lnTo>
                  <a:lnTo>
                    <a:pt x="172" y="159"/>
                  </a:lnTo>
                  <a:lnTo>
                    <a:pt x="172" y="159"/>
                  </a:lnTo>
                  <a:lnTo>
                    <a:pt x="167" y="159"/>
                  </a:lnTo>
                  <a:lnTo>
                    <a:pt x="167" y="159"/>
                  </a:lnTo>
                  <a:lnTo>
                    <a:pt x="164" y="160"/>
                  </a:lnTo>
                  <a:lnTo>
                    <a:pt x="164" y="211"/>
                  </a:lnTo>
                  <a:close/>
                  <a:moveTo>
                    <a:pt x="133" y="0"/>
                  </a:moveTo>
                  <a:lnTo>
                    <a:pt x="164" y="0"/>
                  </a:lnTo>
                  <a:lnTo>
                    <a:pt x="164" y="14"/>
                  </a:lnTo>
                  <a:lnTo>
                    <a:pt x="133" y="14"/>
                  </a:lnTo>
                  <a:lnTo>
                    <a:pt x="133" y="0"/>
                  </a:lnTo>
                  <a:lnTo>
                    <a:pt x="133" y="0"/>
                  </a:lnTo>
                  <a:close/>
                  <a:moveTo>
                    <a:pt x="133" y="50"/>
                  </a:moveTo>
                  <a:lnTo>
                    <a:pt x="164" y="50"/>
                  </a:lnTo>
                  <a:lnTo>
                    <a:pt x="164" y="118"/>
                  </a:lnTo>
                  <a:lnTo>
                    <a:pt x="149" y="119"/>
                  </a:lnTo>
                  <a:lnTo>
                    <a:pt x="133" y="192"/>
                  </a:lnTo>
                  <a:lnTo>
                    <a:pt x="133" y="122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3" y="110"/>
                  </a:lnTo>
                  <a:lnTo>
                    <a:pt x="133" y="50"/>
                  </a:lnTo>
                  <a:lnTo>
                    <a:pt x="133" y="50"/>
                  </a:lnTo>
                  <a:close/>
                  <a:moveTo>
                    <a:pt x="164" y="287"/>
                  </a:moveTo>
                  <a:lnTo>
                    <a:pt x="133" y="287"/>
                  </a:lnTo>
                  <a:lnTo>
                    <a:pt x="133" y="218"/>
                  </a:lnTo>
                  <a:lnTo>
                    <a:pt x="133" y="218"/>
                  </a:lnTo>
                  <a:lnTo>
                    <a:pt x="137" y="222"/>
                  </a:lnTo>
                  <a:lnTo>
                    <a:pt x="137" y="222"/>
                  </a:lnTo>
                  <a:lnTo>
                    <a:pt x="140" y="224"/>
                  </a:lnTo>
                  <a:lnTo>
                    <a:pt x="143" y="226"/>
                  </a:lnTo>
                  <a:lnTo>
                    <a:pt x="152" y="228"/>
                  </a:lnTo>
                  <a:lnTo>
                    <a:pt x="152" y="228"/>
                  </a:lnTo>
                  <a:lnTo>
                    <a:pt x="164" y="226"/>
                  </a:lnTo>
                  <a:lnTo>
                    <a:pt x="164" y="287"/>
                  </a:lnTo>
                  <a:lnTo>
                    <a:pt x="164" y="287"/>
                  </a:lnTo>
                  <a:close/>
                  <a:moveTo>
                    <a:pt x="164" y="160"/>
                  </a:moveTo>
                  <a:lnTo>
                    <a:pt x="164" y="160"/>
                  </a:lnTo>
                  <a:lnTo>
                    <a:pt x="163" y="161"/>
                  </a:lnTo>
                  <a:lnTo>
                    <a:pt x="153" y="201"/>
                  </a:lnTo>
                  <a:lnTo>
                    <a:pt x="153" y="201"/>
                  </a:lnTo>
                  <a:lnTo>
                    <a:pt x="153" y="205"/>
                  </a:lnTo>
                  <a:lnTo>
                    <a:pt x="153" y="205"/>
                  </a:lnTo>
                  <a:lnTo>
                    <a:pt x="153" y="207"/>
                  </a:lnTo>
                  <a:lnTo>
                    <a:pt x="156" y="210"/>
                  </a:lnTo>
                  <a:lnTo>
                    <a:pt x="159" y="211"/>
                  </a:lnTo>
                  <a:lnTo>
                    <a:pt x="161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160"/>
                  </a:lnTo>
                  <a:close/>
                  <a:moveTo>
                    <a:pt x="96" y="0"/>
                  </a:moveTo>
                  <a:lnTo>
                    <a:pt x="133" y="0"/>
                  </a:lnTo>
                  <a:lnTo>
                    <a:pt x="133" y="14"/>
                  </a:lnTo>
                  <a:lnTo>
                    <a:pt x="96" y="14"/>
                  </a:lnTo>
                  <a:lnTo>
                    <a:pt x="96" y="0"/>
                  </a:lnTo>
                  <a:lnTo>
                    <a:pt x="96" y="0"/>
                  </a:lnTo>
                  <a:close/>
                  <a:moveTo>
                    <a:pt x="96" y="50"/>
                  </a:moveTo>
                  <a:lnTo>
                    <a:pt x="133" y="50"/>
                  </a:lnTo>
                  <a:lnTo>
                    <a:pt x="133" y="110"/>
                  </a:lnTo>
                  <a:lnTo>
                    <a:pt x="133" y="110"/>
                  </a:lnTo>
                  <a:lnTo>
                    <a:pt x="124" y="109"/>
                  </a:lnTo>
                  <a:lnTo>
                    <a:pt x="124" y="109"/>
                  </a:lnTo>
                  <a:lnTo>
                    <a:pt x="117" y="110"/>
                  </a:lnTo>
                  <a:lnTo>
                    <a:pt x="110" y="111"/>
                  </a:lnTo>
                  <a:lnTo>
                    <a:pt x="103" y="115"/>
                  </a:lnTo>
                  <a:lnTo>
                    <a:pt x="96" y="121"/>
                  </a:lnTo>
                  <a:lnTo>
                    <a:pt x="96" y="50"/>
                  </a:lnTo>
                  <a:lnTo>
                    <a:pt x="96" y="50"/>
                  </a:lnTo>
                  <a:close/>
                  <a:moveTo>
                    <a:pt x="133" y="287"/>
                  </a:moveTo>
                  <a:lnTo>
                    <a:pt x="96" y="287"/>
                  </a:lnTo>
                  <a:lnTo>
                    <a:pt x="96" y="226"/>
                  </a:lnTo>
                  <a:lnTo>
                    <a:pt x="111" y="226"/>
                  </a:lnTo>
                  <a:lnTo>
                    <a:pt x="133" y="122"/>
                  </a:lnTo>
                  <a:lnTo>
                    <a:pt x="133" y="192"/>
                  </a:lnTo>
                  <a:lnTo>
                    <a:pt x="132" y="198"/>
                  </a:lnTo>
                  <a:lnTo>
                    <a:pt x="132" y="198"/>
                  </a:lnTo>
                  <a:lnTo>
                    <a:pt x="132" y="207"/>
                  </a:lnTo>
                  <a:lnTo>
                    <a:pt x="132" y="207"/>
                  </a:lnTo>
                  <a:lnTo>
                    <a:pt x="132" y="213"/>
                  </a:lnTo>
                  <a:lnTo>
                    <a:pt x="133" y="218"/>
                  </a:lnTo>
                  <a:lnTo>
                    <a:pt x="133" y="287"/>
                  </a:lnTo>
                  <a:lnTo>
                    <a:pt x="133" y="287"/>
                  </a:lnTo>
                  <a:close/>
                  <a:moveTo>
                    <a:pt x="96" y="186"/>
                  </a:moveTo>
                  <a:lnTo>
                    <a:pt x="101" y="169"/>
                  </a:lnTo>
                  <a:lnTo>
                    <a:pt x="101" y="169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96" y="186"/>
                  </a:lnTo>
                  <a:close/>
                  <a:moveTo>
                    <a:pt x="96" y="160"/>
                  </a:moveTo>
                  <a:lnTo>
                    <a:pt x="96" y="160"/>
                  </a:lnTo>
                  <a:lnTo>
                    <a:pt x="102" y="163"/>
                  </a:lnTo>
                  <a:lnTo>
                    <a:pt x="111" y="119"/>
                  </a:lnTo>
                  <a:lnTo>
                    <a:pt x="111" y="119"/>
                  </a:lnTo>
                  <a:lnTo>
                    <a:pt x="105" y="125"/>
                  </a:lnTo>
                  <a:lnTo>
                    <a:pt x="96" y="133"/>
                  </a:lnTo>
                  <a:lnTo>
                    <a:pt x="96" y="160"/>
                  </a:lnTo>
                  <a:close/>
                  <a:moveTo>
                    <a:pt x="82" y="0"/>
                  </a:moveTo>
                  <a:lnTo>
                    <a:pt x="96" y="0"/>
                  </a:lnTo>
                  <a:lnTo>
                    <a:pt x="96" y="14"/>
                  </a:lnTo>
                  <a:lnTo>
                    <a:pt x="82" y="14"/>
                  </a:lnTo>
                  <a:lnTo>
                    <a:pt x="82" y="0"/>
                  </a:lnTo>
                  <a:lnTo>
                    <a:pt x="82" y="0"/>
                  </a:lnTo>
                  <a:close/>
                  <a:moveTo>
                    <a:pt x="82" y="50"/>
                  </a:moveTo>
                  <a:lnTo>
                    <a:pt x="96" y="50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82" y="137"/>
                  </a:lnTo>
                  <a:lnTo>
                    <a:pt x="82" y="50"/>
                  </a:lnTo>
                  <a:lnTo>
                    <a:pt x="82" y="50"/>
                  </a:lnTo>
                  <a:close/>
                  <a:moveTo>
                    <a:pt x="96" y="287"/>
                  </a:moveTo>
                  <a:lnTo>
                    <a:pt x="82" y="287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5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88" y="226"/>
                  </a:lnTo>
                  <a:lnTo>
                    <a:pt x="96" y="226"/>
                  </a:lnTo>
                  <a:lnTo>
                    <a:pt x="96" y="287"/>
                  </a:lnTo>
                  <a:lnTo>
                    <a:pt x="96" y="287"/>
                  </a:lnTo>
                  <a:close/>
                  <a:moveTo>
                    <a:pt x="96" y="133"/>
                  </a:moveTo>
                  <a:lnTo>
                    <a:pt x="96" y="133"/>
                  </a:lnTo>
                  <a:lnTo>
                    <a:pt x="90" y="144"/>
                  </a:lnTo>
                  <a:lnTo>
                    <a:pt x="83" y="157"/>
                  </a:lnTo>
                  <a:lnTo>
                    <a:pt x="83" y="157"/>
                  </a:lnTo>
                  <a:lnTo>
                    <a:pt x="96" y="160"/>
                  </a:lnTo>
                  <a:lnTo>
                    <a:pt x="96" y="133"/>
                  </a:lnTo>
                  <a:close/>
                  <a:moveTo>
                    <a:pt x="40" y="0"/>
                  </a:moveTo>
                  <a:lnTo>
                    <a:pt x="82" y="0"/>
                  </a:lnTo>
                  <a:lnTo>
                    <a:pt x="82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27" y="15"/>
                  </a:lnTo>
                  <a:lnTo>
                    <a:pt x="22" y="19"/>
                  </a:lnTo>
                  <a:lnTo>
                    <a:pt x="18" y="25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22" y="45"/>
                  </a:lnTo>
                  <a:lnTo>
                    <a:pt x="27" y="49"/>
                  </a:lnTo>
                  <a:lnTo>
                    <a:pt x="36" y="50"/>
                  </a:lnTo>
                  <a:lnTo>
                    <a:pt x="82" y="50"/>
                  </a:lnTo>
                  <a:lnTo>
                    <a:pt x="82" y="137"/>
                  </a:lnTo>
                  <a:lnTo>
                    <a:pt x="82" y="137"/>
                  </a:lnTo>
                  <a:lnTo>
                    <a:pt x="69" y="155"/>
                  </a:lnTo>
                  <a:lnTo>
                    <a:pt x="69" y="155"/>
                  </a:lnTo>
                  <a:lnTo>
                    <a:pt x="61" y="155"/>
                  </a:lnTo>
                  <a:lnTo>
                    <a:pt x="61" y="155"/>
                  </a:lnTo>
                  <a:lnTo>
                    <a:pt x="48" y="156"/>
                  </a:lnTo>
                  <a:lnTo>
                    <a:pt x="42" y="157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4" y="163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9" y="174"/>
                  </a:lnTo>
                  <a:lnTo>
                    <a:pt x="29" y="174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0"/>
                  </a:lnTo>
                  <a:lnTo>
                    <a:pt x="34" y="182"/>
                  </a:lnTo>
                  <a:lnTo>
                    <a:pt x="40" y="183"/>
                  </a:lnTo>
                  <a:lnTo>
                    <a:pt x="40" y="183"/>
                  </a:lnTo>
                  <a:lnTo>
                    <a:pt x="42" y="183"/>
                  </a:lnTo>
                  <a:lnTo>
                    <a:pt x="45" y="182"/>
                  </a:lnTo>
                  <a:lnTo>
                    <a:pt x="45" y="182"/>
                  </a:lnTo>
                  <a:lnTo>
                    <a:pt x="46" y="179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6" y="174"/>
                  </a:lnTo>
                  <a:lnTo>
                    <a:pt x="46" y="174"/>
                  </a:lnTo>
                  <a:lnTo>
                    <a:pt x="45" y="172"/>
                  </a:lnTo>
                  <a:lnTo>
                    <a:pt x="45" y="172"/>
                  </a:lnTo>
                  <a:lnTo>
                    <a:pt x="48" y="168"/>
                  </a:lnTo>
                  <a:lnTo>
                    <a:pt x="52" y="165"/>
                  </a:lnTo>
                  <a:lnTo>
                    <a:pt x="52" y="165"/>
                  </a:lnTo>
                  <a:lnTo>
                    <a:pt x="57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54" y="182"/>
                  </a:lnTo>
                  <a:lnTo>
                    <a:pt x="54" y="182"/>
                  </a:lnTo>
                  <a:lnTo>
                    <a:pt x="48" y="195"/>
                  </a:lnTo>
                  <a:lnTo>
                    <a:pt x="44" y="207"/>
                  </a:lnTo>
                  <a:lnTo>
                    <a:pt x="41" y="218"/>
                  </a:lnTo>
                  <a:lnTo>
                    <a:pt x="41" y="228"/>
                  </a:lnTo>
                  <a:lnTo>
                    <a:pt x="41" y="228"/>
                  </a:lnTo>
                  <a:lnTo>
                    <a:pt x="41" y="233"/>
                  </a:lnTo>
                  <a:lnTo>
                    <a:pt x="42" y="237"/>
                  </a:lnTo>
                  <a:lnTo>
                    <a:pt x="45" y="240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3" y="244"/>
                  </a:lnTo>
                  <a:lnTo>
                    <a:pt x="61" y="244"/>
                  </a:lnTo>
                  <a:lnTo>
                    <a:pt x="61" y="244"/>
                  </a:lnTo>
                  <a:lnTo>
                    <a:pt x="60" y="240"/>
                  </a:lnTo>
                  <a:lnTo>
                    <a:pt x="60" y="236"/>
                  </a:lnTo>
                  <a:lnTo>
                    <a:pt x="60" y="236"/>
                  </a:lnTo>
                  <a:lnTo>
                    <a:pt x="61" y="221"/>
                  </a:lnTo>
                  <a:lnTo>
                    <a:pt x="61" y="221"/>
                  </a:lnTo>
                  <a:lnTo>
                    <a:pt x="64" y="207"/>
                  </a:lnTo>
                  <a:lnTo>
                    <a:pt x="68" y="194"/>
                  </a:lnTo>
                  <a:lnTo>
                    <a:pt x="73" y="179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2" y="164"/>
                  </a:lnTo>
                  <a:lnTo>
                    <a:pt x="82" y="287"/>
                  </a:lnTo>
                  <a:lnTo>
                    <a:pt x="40" y="287"/>
                  </a:lnTo>
                  <a:lnTo>
                    <a:pt x="40" y="287"/>
                  </a:lnTo>
                  <a:lnTo>
                    <a:pt x="31" y="286"/>
                  </a:lnTo>
                  <a:lnTo>
                    <a:pt x="25" y="285"/>
                  </a:lnTo>
                  <a:lnTo>
                    <a:pt x="18" y="280"/>
                  </a:lnTo>
                  <a:lnTo>
                    <a:pt x="13" y="275"/>
                  </a:lnTo>
                  <a:lnTo>
                    <a:pt x="7" y="270"/>
                  </a:lnTo>
                  <a:lnTo>
                    <a:pt x="4" y="263"/>
                  </a:lnTo>
                  <a:lnTo>
                    <a:pt x="2" y="256"/>
                  </a:lnTo>
                  <a:lnTo>
                    <a:pt x="0" y="248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171"/>
            <p:cNvSpPr>
              <a:spLocks noEditPoints="1"/>
            </p:cNvSpPr>
            <p:nvPr/>
          </p:nvSpPr>
          <p:spPr bwMode="auto">
            <a:xfrm>
              <a:off x="3319825" y="2756575"/>
              <a:ext cx="561975" cy="539349"/>
            </a:xfrm>
            <a:custGeom>
              <a:avLst/>
              <a:gdLst>
                <a:gd name="T0" fmla="*/ 337 w 354"/>
                <a:gd name="T1" fmla="*/ 299 h 356"/>
                <a:gd name="T2" fmla="*/ 352 w 354"/>
                <a:gd name="T3" fmla="*/ 91 h 356"/>
                <a:gd name="T4" fmla="*/ 339 w 354"/>
                <a:gd name="T5" fmla="*/ 154 h 356"/>
                <a:gd name="T6" fmla="*/ 333 w 354"/>
                <a:gd name="T7" fmla="*/ 150 h 356"/>
                <a:gd name="T8" fmla="*/ 333 w 354"/>
                <a:gd name="T9" fmla="*/ 206 h 356"/>
                <a:gd name="T10" fmla="*/ 289 w 354"/>
                <a:gd name="T11" fmla="*/ 221 h 356"/>
                <a:gd name="T12" fmla="*/ 306 w 354"/>
                <a:gd name="T13" fmla="*/ 244 h 356"/>
                <a:gd name="T14" fmla="*/ 283 w 354"/>
                <a:gd name="T15" fmla="*/ 267 h 356"/>
                <a:gd name="T16" fmla="*/ 306 w 354"/>
                <a:gd name="T17" fmla="*/ 338 h 356"/>
                <a:gd name="T18" fmla="*/ 283 w 354"/>
                <a:gd name="T19" fmla="*/ 59 h 356"/>
                <a:gd name="T20" fmla="*/ 317 w 354"/>
                <a:gd name="T21" fmla="*/ 59 h 356"/>
                <a:gd name="T22" fmla="*/ 271 w 354"/>
                <a:gd name="T23" fmla="*/ 47 h 356"/>
                <a:gd name="T24" fmla="*/ 263 w 354"/>
                <a:gd name="T25" fmla="*/ 12 h 356"/>
                <a:gd name="T26" fmla="*/ 272 w 354"/>
                <a:gd name="T27" fmla="*/ 223 h 356"/>
                <a:gd name="T28" fmla="*/ 283 w 354"/>
                <a:gd name="T29" fmla="*/ 68 h 356"/>
                <a:gd name="T30" fmla="*/ 272 w 354"/>
                <a:gd name="T31" fmla="*/ 264 h 356"/>
                <a:gd name="T32" fmla="*/ 274 w 354"/>
                <a:gd name="T33" fmla="*/ 356 h 356"/>
                <a:gd name="T34" fmla="*/ 263 w 354"/>
                <a:gd name="T35" fmla="*/ 28 h 356"/>
                <a:gd name="T36" fmla="*/ 259 w 354"/>
                <a:gd name="T37" fmla="*/ 50 h 356"/>
                <a:gd name="T38" fmla="*/ 236 w 354"/>
                <a:gd name="T39" fmla="*/ 50 h 356"/>
                <a:gd name="T40" fmla="*/ 230 w 354"/>
                <a:gd name="T41" fmla="*/ 28 h 356"/>
                <a:gd name="T42" fmla="*/ 263 w 354"/>
                <a:gd name="T43" fmla="*/ 68 h 356"/>
                <a:gd name="T44" fmla="*/ 263 w 354"/>
                <a:gd name="T45" fmla="*/ 231 h 356"/>
                <a:gd name="T46" fmla="*/ 228 w 354"/>
                <a:gd name="T47" fmla="*/ 269 h 356"/>
                <a:gd name="T48" fmla="*/ 228 w 354"/>
                <a:gd name="T49" fmla="*/ 216 h 356"/>
                <a:gd name="T50" fmla="*/ 263 w 354"/>
                <a:gd name="T51" fmla="*/ 348 h 356"/>
                <a:gd name="T52" fmla="*/ 228 w 354"/>
                <a:gd name="T53" fmla="*/ 28 h 356"/>
                <a:gd name="T54" fmla="*/ 225 w 354"/>
                <a:gd name="T55" fmla="*/ 49 h 356"/>
                <a:gd name="T56" fmla="*/ 228 w 354"/>
                <a:gd name="T57" fmla="*/ 4 h 356"/>
                <a:gd name="T58" fmla="*/ 179 w 354"/>
                <a:gd name="T59" fmla="*/ 68 h 356"/>
                <a:gd name="T60" fmla="*/ 228 w 354"/>
                <a:gd name="T61" fmla="*/ 216 h 356"/>
                <a:gd name="T62" fmla="*/ 228 w 354"/>
                <a:gd name="T63" fmla="*/ 299 h 356"/>
                <a:gd name="T64" fmla="*/ 133 w 354"/>
                <a:gd name="T65" fmla="*/ 43 h 356"/>
                <a:gd name="T66" fmla="*/ 126 w 354"/>
                <a:gd name="T67" fmla="*/ 4 h 356"/>
                <a:gd name="T68" fmla="*/ 179 w 354"/>
                <a:gd name="T69" fmla="*/ 68 h 356"/>
                <a:gd name="T70" fmla="*/ 179 w 354"/>
                <a:gd name="T71" fmla="*/ 242 h 356"/>
                <a:gd name="T72" fmla="*/ 171 w 354"/>
                <a:gd name="T73" fmla="*/ 162 h 356"/>
                <a:gd name="T74" fmla="*/ 115 w 354"/>
                <a:gd name="T75" fmla="*/ 31 h 356"/>
                <a:gd name="T76" fmla="*/ 123 w 354"/>
                <a:gd name="T77" fmla="*/ 50 h 356"/>
                <a:gd name="T78" fmla="*/ 100 w 354"/>
                <a:gd name="T79" fmla="*/ 43 h 356"/>
                <a:gd name="T80" fmla="*/ 90 w 354"/>
                <a:gd name="T81" fmla="*/ 12 h 356"/>
                <a:gd name="T82" fmla="*/ 126 w 354"/>
                <a:gd name="T83" fmla="*/ 96 h 356"/>
                <a:gd name="T84" fmla="*/ 90 w 354"/>
                <a:gd name="T85" fmla="*/ 256 h 356"/>
                <a:gd name="T86" fmla="*/ 126 w 354"/>
                <a:gd name="T87" fmla="*/ 162 h 356"/>
                <a:gd name="T88" fmla="*/ 90 w 354"/>
                <a:gd name="T89" fmla="*/ 348 h 356"/>
                <a:gd name="T90" fmla="*/ 79 w 354"/>
                <a:gd name="T91" fmla="*/ 39 h 356"/>
                <a:gd name="T92" fmla="*/ 71 w 354"/>
                <a:gd name="T93" fmla="*/ 20 h 356"/>
                <a:gd name="T94" fmla="*/ 90 w 354"/>
                <a:gd name="T95" fmla="*/ 162 h 356"/>
                <a:gd name="T96" fmla="*/ 90 w 354"/>
                <a:gd name="T97" fmla="*/ 68 h 356"/>
                <a:gd name="T98" fmla="*/ 81 w 354"/>
                <a:gd name="T99" fmla="*/ 264 h 356"/>
                <a:gd name="T100" fmla="*/ 84 w 354"/>
                <a:gd name="T101" fmla="*/ 353 h 356"/>
                <a:gd name="T102" fmla="*/ 37 w 354"/>
                <a:gd name="T103" fmla="*/ 59 h 356"/>
                <a:gd name="T104" fmla="*/ 71 w 354"/>
                <a:gd name="T105" fmla="*/ 20 h 356"/>
                <a:gd name="T106" fmla="*/ 54 w 354"/>
                <a:gd name="T107" fmla="*/ 227 h 356"/>
                <a:gd name="T108" fmla="*/ 50 w 354"/>
                <a:gd name="T109" fmla="*/ 257 h 356"/>
                <a:gd name="T110" fmla="*/ 16 w 354"/>
                <a:gd name="T111" fmla="*/ 299 h 356"/>
                <a:gd name="T112" fmla="*/ 71 w 354"/>
                <a:gd name="T113" fmla="*/ 68 h 356"/>
                <a:gd name="T114" fmla="*/ 49 w 354"/>
                <a:gd name="T115" fmla="*/ 345 h 356"/>
                <a:gd name="T116" fmla="*/ 20 w 354"/>
                <a:gd name="T117" fmla="*/ 150 h 356"/>
                <a:gd name="T118" fmla="*/ 16 w 354"/>
                <a:gd name="T119" fmla="*/ 154 h 356"/>
                <a:gd name="T120" fmla="*/ 0 w 354"/>
                <a:gd name="T121" fmla="*/ 95 h 356"/>
                <a:gd name="T122" fmla="*/ 16 w 354"/>
                <a:gd name="T123" fmla="*/ 96 h 356"/>
                <a:gd name="T124" fmla="*/ 16 w 354"/>
                <a:gd name="T125" fmla="*/ 21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9" y="154"/>
                  </a:lnTo>
                  <a:lnTo>
                    <a:pt x="337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63" y="12"/>
                  </a:lnTo>
                  <a:lnTo>
                    <a:pt x="283" y="20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3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90" y="12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lnTo>
                    <a:pt x="16" y="2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172"/>
            <p:cNvSpPr>
              <a:spLocks noEditPoints="1"/>
            </p:cNvSpPr>
            <p:nvPr/>
          </p:nvSpPr>
          <p:spPr bwMode="auto">
            <a:xfrm>
              <a:off x="3735750" y="3448941"/>
              <a:ext cx="633413" cy="460568"/>
            </a:xfrm>
            <a:custGeom>
              <a:avLst/>
              <a:gdLst>
                <a:gd name="T0" fmla="*/ 396 w 399"/>
                <a:gd name="T1" fmla="*/ 285 h 304"/>
                <a:gd name="T2" fmla="*/ 390 w 399"/>
                <a:gd name="T3" fmla="*/ 10 h 304"/>
                <a:gd name="T4" fmla="*/ 349 w 399"/>
                <a:gd name="T5" fmla="*/ 22 h 304"/>
                <a:gd name="T6" fmla="*/ 376 w 399"/>
                <a:gd name="T7" fmla="*/ 48 h 304"/>
                <a:gd name="T8" fmla="*/ 360 w 399"/>
                <a:gd name="T9" fmla="*/ 281 h 304"/>
                <a:gd name="T10" fmla="*/ 304 w 399"/>
                <a:gd name="T11" fmla="*/ 256 h 304"/>
                <a:gd name="T12" fmla="*/ 345 w 399"/>
                <a:gd name="T13" fmla="*/ 42 h 304"/>
                <a:gd name="T14" fmla="*/ 357 w 399"/>
                <a:gd name="T15" fmla="*/ 251 h 304"/>
                <a:gd name="T16" fmla="*/ 254 w 399"/>
                <a:gd name="T17" fmla="*/ 22 h 304"/>
                <a:gd name="T18" fmla="*/ 254 w 399"/>
                <a:gd name="T19" fmla="*/ 304 h 304"/>
                <a:gd name="T20" fmla="*/ 254 w 399"/>
                <a:gd name="T21" fmla="*/ 264 h 304"/>
                <a:gd name="T22" fmla="*/ 277 w 399"/>
                <a:gd name="T23" fmla="*/ 167 h 304"/>
                <a:gd name="T24" fmla="*/ 274 w 399"/>
                <a:gd name="T25" fmla="*/ 133 h 304"/>
                <a:gd name="T26" fmla="*/ 273 w 399"/>
                <a:gd name="T27" fmla="*/ 109 h 304"/>
                <a:gd name="T28" fmla="*/ 254 w 399"/>
                <a:gd name="T29" fmla="*/ 41 h 304"/>
                <a:gd name="T30" fmla="*/ 260 w 399"/>
                <a:gd name="T31" fmla="*/ 171 h 304"/>
                <a:gd name="T32" fmla="*/ 254 w 399"/>
                <a:gd name="T33" fmla="*/ 137 h 304"/>
                <a:gd name="T34" fmla="*/ 257 w 399"/>
                <a:gd name="T35" fmla="*/ 103 h 304"/>
                <a:gd name="T36" fmla="*/ 200 w 399"/>
                <a:gd name="T37" fmla="*/ 0 h 304"/>
                <a:gd name="T38" fmla="*/ 200 w 399"/>
                <a:gd name="T39" fmla="*/ 282 h 304"/>
                <a:gd name="T40" fmla="*/ 241 w 399"/>
                <a:gd name="T41" fmla="*/ 93 h 304"/>
                <a:gd name="T42" fmla="*/ 226 w 399"/>
                <a:gd name="T43" fmla="*/ 121 h 304"/>
                <a:gd name="T44" fmla="*/ 230 w 399"/>
                <a:gd name="T45" fmla="*/ 144 h 304"/>
                <a:gd name="T46" fmla="*/ 232 w 399"/>
                <a:gd name="T47" fmla="*/ 178 h 304"/>
                <a:gd name="T48" fmla="*/ 200 w 399"/>
                <a:gd name="T49" fmla="*/ 186 h 304"/>
                <a:gd name="T50" fmla="*/ 254 w 399"/>
                <a:gd name="T51" fmla="*/ 41 h 304"/>
                <a:gd name="T52" fmla="*/ 242 w 399"/>
                <a:gd name="T53" fmla="*/ 103 h 304"/>
                <a:gd name="T54" fmla="*/ 251 w 399"/>
                <a:gd name="T55" fmla="*/ 128 h 304"/>
                <a:gd name="T56" fmla="*/ 251 w 399"/>
                <a:gd name="T57" fmla="*/ 136 h 304"/>
                <a:gd name="T58" fmla="*/ 246 w 399"/>
                <a:gd name="T59" fmla="*/ 170 h 304"/>
                <a:gd name="T60" fmla="*/ 135 w 399"/>
                <a:gd name="T61" fmla="*/ 22 h 304"/>
                <a:gd name="T62" fmla="*/ 135 w 399"/>
                <a:gd name="T63" fmla="*/ 304 h 304"/>
                <a:gd name="T64" fmla="*/ 173 w 399"/>
                <a:gd name="T65" fmla="*/ 178 h 304"/>
                <a:gd name="T66" fmla="*/ 139 w 399"/>
                <a:gd name="T67" fmla="*/ 213 h 304"/>
                <a:gd name="T68" fmla="*/ 162 w 399"/>
                <a:gd name="T69" fmla="*/ 183 h 304"/>
                <a:gd name="T70" fmla="*/ 148 w 399"/>
                <a:gd name="T71" fmla="*/ 153 h 304"/>
                <a:gd name="T72" fmla="*/ 136 w 399"/>
                <a:gd name="T73" fmla="*/ 126 h 304"/>
                <a:gd name="T74" fmla="*/ 143 w 399"/>
                <a:gd name="T75" fmla="*/ 136 h 304"/>
                <a:gd name="T76" fmla="*/ 150 w 399"/>
                <a:gd name="T77" fmla="*/ 122 h 304"/>
                <a:gd name="T78" fmla="*/ 200 w 399"/>
                <a:gd name="T79" fmla="*/ 41 h 304"/>
                <a:gd name="T80" fmla="*/ 147 w 399"/>
                <a:gd name="T81" fmla="*/ 193 h 304"/>
                <a:gd name="T82" fmla="*/ 139 w 399"/>
                <a:gd name="T83" fmla="*/ 164 h 304"/>
                <a:gd name="T84" fmla="*/ 25 w 399"/>
                <a:gd name="T85" fmla="*/ 2 h 304"/>
                <a:gd name="T86" fmla="*/ 0 w 399"/>
                <a:gd name="T87" fmla="*/ 273 h 304"/>
                <a:gd name="T88" fmla="*/ 25 w 399"/>
                <a:gd name="T89" fmla="*/ 304 h 304"/>
                <a:gd name="T90" fmla="*/ 40 w 399"/>
                <a:gd name="T91" fmla="*/ 281 h 304"/>
                <a:gd name="T92" fmla="*/ 24 w 399"/>
                <a:gd name="T93" fmla="*/ 48 h 304"/>
                <a:gd name="T94" fmla="*/ 50 w 399"/>
                <a:gd name="T95" fmla="*/ 22 h 304"/>
                <a:gd name="T96" fmla="*/ 124 w 399"/>
                <a:gd name="T97" fmla="*/ 125 h 304"/>
                <a:gd name="T98" fmla="*/ 106 w 399"/>
                <a:gd name="T99" fmla="*/ 175 h 304"/>
                <a:gd name="T100" fmla="*/ 117 w 399"/>
                <a:gd name="T101" fmla="*/ 209 h 304"/>
                <a:gd name="T102" fmla="*/ 54 w 399"/>
                <a:gd name="T103" fmla="*/ 262 h 304"/>
                <a:gd name="T104" fmla="*/ 43 w 399"/>
                <a:gd name="T105" fmla="*/ 53 h 304"/>
                <a:gd name="T106" fmla="*/ 135 w 399"/>
                <a:gd name="T107" fmla="*/ 156 h 304"/>
                <a:gd name="T108" fmla="*/ 131 w 399"/>
                <a:gd name="T109" fmla="*/ 176 h 304"/>
                <a:gd name="T110" fmla="*/ 128 w 399"/>
                <a:gd name="T111" fmla="*/ 199 h 304"/>
                <a:gd name="T112" fmla="*/ 127 w 399"/>
                <a:gd name="T113" fmla="*/ 137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9" h="304">
                  <a:moveTo>
                    <a:pt x="368" y="304"/>
                  </a:moveTo>
                  <a:lnTo>
                    <a:pt x="368" y="304"/>
                  </a:lnTo>
                  <a:lnTo>
                    <a:pt x="373" y="304"/>
                  </a:lnTo>
                  <a:lnTo>
                    <a:pt x="380" y="302"/>
                  </a:lnTo>
                  <a:lnTo>
                    <a:pt x="385" y="298"/>
                  </a:lnTo>
                  <a:lnTo>
                    <a:pt x="390" y="294"/>
                  </a:lnTo>
                  <a:lnTo>
                    <a:pt x="394" y="290"/>
                  </a:lnTo>
                  <a:lnTo>
                    <a:pt x="396" y="285"/>
                  </a:lnTo>
                  <a:lnTo>
                    <a:pt x="399" y="279"/>
                  </a:lnTo>
                  <a:lnTo>
                    <a:pt x="399" y="273"/>
                  </a:lnTo>
                  <a:lnTo>
                    <a:pt x="399" y="33"/>
                  </a:lnTo>
                  <a:lnTo>
                    <a:pt x="399" y="33"/>
                  </a:lnTo>
                  <a:lnTo>
                    <a:pt x="399" y="26"/>
                  </a:lnTo>
                  <a:lnTo>
                    <a:pt x="396" y="21"/>
                  </a:lnTo>
                  <a:lnTo>
                    <a:pt x="394" y="15"/>
                  </a:lnTo>
                  <a:lnTo>
                    <a:pt x="390" y="10"/>
                  </a:lnTo>
                  <a:lnTo>
                    <a:pt x="385" y="6"/>
                  </a:lnTo>
                  <a:lnTo>
                    <a:pt x="380" y="3"/>
                  </a:lnTo>
                  <a:lnTo>
                    <a:pt x="373" y="2"/>
                  </a:lnTo>
                  <a:lnTo>
                    <a:pt x="368" y="0"/>
                  </a:lnTo>
                  <a:lnTo>
                    <a:pt x="304" y="0"/>
                  </a:lnTo>
                  <a:lnTo>
                    <a:pt x="304" y="22"/>
                  </a:lnTo>
                  <a:lnTo>
                    <a:pt x="349" y="22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60" y="25"/>
                  </a:lnTo>
                  <a:lnTo>
                    <a:pt x="364" y="26"/>
                  </a:lnTo>
                  <a:lnTo>
                    <a:pt x="368" y="30"/>
                  </a:lnTo>
                  <a:lnTo>
                    <a:pt x="371" y="34"/>
                  </a:lnTo>
                  <a:lnTo>
                    <a:pt x="373" y="38"/>
                  </a:lnTo>
                  <a:lnTo>
                    <a:pt x="375" y="42"/>
                  </a:lnTo>
                  <a:lnTo>
                    <a:pt x="376" y="48"/>
                  </a:lnTo>
                  <a:lnTo>
                    <a:pt x="376" y="256"/>
                  </a:lnTo>
                  <a:lnTo>
                    <a:pt x="376" y="256"/>
                  </a:lnTo>
                  <a:lnTo>
                    <a:pt x="375" y="262"/>
                  </a:lnTo>
                  <a:lnTo>
                    <a:pt x="373" y="267"/>
                  </a:lnTo>
                  <a:lnTo>
                    <a:pt x="371" y="271"/>
                  </a:lnTo>
                  <a:lnTo>
                    <a:pt x="368" y="275"/>
                  </a:lnTo>
                  <a:lnTo>
                    <a:pt x="364" y="278"/>
                  </a:lnTo>
                  <a:lnTo>
                    <a:pt x="360" y="281"/>
                  </a:lnTo>
                  <a:lnTo>
                    <a:pt x="354" y="282"/>
                  </a:lnTo>
                  <a:lnTo>
                    <a:pt x="349" y="282"/>
                  </a:lnTo>
                  <a:lnTo>
                    <a:pt x="304" y="282"/>
                  </a:lnTo>
                  <a:lnTo>
                    <a:pt x="304" y="304"/>
                  </a:lnTo>
                  <a:lnTo>
                    <a:pt x="368" y="304"/>
                  </a:lnTo>
                  <a:lnTo>
                    <a:pt x="368" y="304"/>
                  </a:lnTo>
                  <a:close/>
                  <a:moveTo>
                    <a:pt x="304" y="264"/>
                  </a:moveTo>
                  <a:lnTo>
                    <a:pt x="304" y="256"/>
                  </a:lnTo>
                  <a:lnTo>
                    <a:pt x="337" y="256"/>
                  </a:lnTo>
                  <a:lnTo>
                    <a:pt x="337" y="243"/>
                  </a:lnTo>
                  <a:lnTo>
                    <a:pt x="304" y="243"/>
                  </a:lnTo>
                  <a:lnTo>
                    <a:pt x="304" y="41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41" y="41"/>
                  </a:lnTo>
                  <a:lnTo>
                    <a:pt x="345" y="42"/>
                  </a:lnTo>
                  <a:lnTo>
                    <a:pt x="352" y="46"/>
                  </a:lnTo>
                  <a:lnTo>
                    <a:pt x="357" y="53"/>
                  </a:lnTo>
                  <a:lnTo>
                    <a:pt x="357" y="57"/>
                  </a:lnTo>
                  <a:lnTo>
                    <a:pt x="358" y="61"/>
                  </a:lnTo>
                  <a:lnTo>
                    <a:pt x="358" y="243"/>
                  </a:lnTo>
                  <a:lnTo>
                    <a:pt x="358" y="243"/>
                  </a:lnTo>
                  <a:lnTo>
                    <a:pt x="357" y="247"/>
                  </a:lnTo>
                  <a:lnTo>
                    <a:pt x="357" y="251"/>
                  </a:lnTo>
                  <a:lnTo>
                    <a:pt x="352" y="258"/>
                  </a:lnTo>
                  <a:lnTo>
                    <a:pt x="345" y="262"/>
                  </a:lnTo>
                  <a:lnTo>
                    <a:pt x="341" y="263"/>
                  </a:lnTo>
                  <a:lnTo>
                    <a:pt x="337" y="264"/>
                  </a:lnTo>
                  <a:lnTo>
                    <a:pt x="304" y="264"/>
                  </a:lnTo>
                  <a:close/>
                  <a:moveTo>
                    <a:pt x="304" y="0"/>
                  </a:moveTo>
                  <a:lnTo>
                    <a:pt x="254" y="0"/>
                  </a:lnTo>
                  <a:lnTo>
                    <a:pt x="254" y="22"/>
                  </a:lnTo>
                  <a:lnTo>
                    <a:pt x="304" y="22"/>
                  </a:lnTo>
                  <a:lnTo>
                    <a:pt x="304" y="0"/>
                  </a:lnTo>
                  <a:lnTo>
                    <a:pt x="304" y="0"/>
                  </a:lnTo>
                  <a:close/>
                  <a:moveTo>
                    <a:pt x="254" y="304"/>
                  </a:moveTo>
                  <a:lnTo>
                    <a:pt x="304" y="304"/>
                  </a:lnTo>
                  <a:lnTo>
                    <a:pt x="304" y="282"/>
                  </a:lnTo>
                  <a:lnTo>
                    <a:pt x="254" y="282"/>
                  </a:lnTo>
                  <a:lnTo>
                    <a:pt x="254" y="304"/>
                  </a:lnTo>
                  <a:lnTo>
                    <a:pt x="254" y="304"/>
                  </a:lnTo>
                  <a:close/>
                  <a:moveTo>
                    <a:pt x="304" y="41"/>
                  </a:moveTo>
                  <a:lnTo>
                    <a:pt x="304" y="243"/>
                  </a:lnTo>
                  <a:lnTo>
                    <a:pt x="270" y="243"/>
                  </a:lnTo>
                  <a:lnTo>
                    <a:pt x="270" y="256"/>
                  </a:lnTo>
                  <a:lnTo>
                    <a:pt x="304" y="256"/>
                  </a:lnTo>
                  <a:lnTo>
                    <a:pt x="304" y="264"/>
                  </a:lnTo>
                  <a:lnTo>
                    <a:pt x="254" y="264"/>
                  </a:lnTo>
                  <a:lnTo>
                    <a:pt x="254" y="183"/>
                  </a:lnTo>
                  <a:lnTo>
                    <a:pt x="254" y="183"/>
                  </a:lnTo>
                  <a:lnTo>
                    <a:pt x="257" y="183"/>
                  </a:lnTo>
                  <a:lnTo>
                    <a:pt x="257" y="183"/>
                  </a:lnTo>
                  <a:lnTo>
                    <a:pt x="265" y="179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7" y="167"/>
                  </a:lnTo>
                  <a:lnTo>
                    <a:pt x="281" y="159"/>
                  </a:lnTo>
                  <a:lnTo>
                    <a:pt x="281" y="159"/>
                  </a:lnTo>
                  <a:lnTo>
                    <a:pt x="281" y="151"/>
                  </a:lnTo>
                  <a:lnTo>
                    <a:pt x="281" y="151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33"/>
                  </a:lnTo>
                  <a:lnTo>
                    <a:pt x="269" y="130"/>
                  </a:lnTo>
                  <a:lnTo>
                    <a:pt x="262" y="129"/>
                  </a:lnTo>
                  <a:lnTo>
                    <a:pt x="262" y="129"/>
                  </a:lnTo>
                  <a:lnTo>
                    <a:pt x="268" y="122"/>
                  </a:lnTo>
                  <a:lnTo>
                    <a:pt x="272" y="116"/>
                  </a:lnTo>
                  <a:lnTo>
                    <a:pt x="272" y="116"/>
                  </a:lnTo>
                  <a:lnTo>
                    <a:pt x="273" y="109"/>
                  </a:lnTo>
                  <a:lnTo>
                    <a:pt x="273" y="102"/>
                  </a:lnTo>
                  <a:lnTo>
                    <a:pt x="273" y="102"/>
                  </a:lnTo>
                  <a:lnTo>
                    <a:pt x="270" y="97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0" y="90"/>
                  </a:lnTo>
                  <a:lnTo>
                    <a:pt x="254" y="90"/>
                  </a:lnTo>
                  <a:lnTo>
                    <a:pt x="254" y="41"/>
                  </a:lnTo>
                  <a:lnTo>
                    <a:pt x="304" y="41"/>
                  </a:lnTo>
                  <a:lnTo>
                    <a:pt x="304" y="41"/>
                  </a:lnTo>
                  <a:close/>
                  <a:moveTo>
                    <a:pt x="254" y="175"/>
                  </a:moveTo>
                  <a:lnTo>
                    <a:pt x="254" y="175"/>
                  </a:lnTo>
                  <a:lnTo>
                    <a:pt x="254" y="175"/>
                  </a:lnTo>
                  <a:lnTo>
                    <a:pt x="254" y="175"/>
                  </a:lnTo>
                  <a:lnTo>
                    <a:pt x="257" y="174"/>
                  </a:lnTo>
                  <a:lnTo>
                    <a:pt x="260" y="171"/>
                  </a:lnTo>
                  <a:lnTo>
                    <a:pt x="264" y="166"/>
                  </a:lnTo>
                  <a:lnTo>
                    <a:pt x="264" y="166"/>
                  </a:lnTo>
                  <a:lnTo>
                    <a:pt x="265" y="159"/>
                  </a:lnTo>
                  <a:lnTo>
                    <a:pt x="264" y="151"/>
                  </a:lnTo>
                  <a:lnTo>
                    <a:pt x="264" y="151"/>
                  </a:lnTo>
                  <a:lnTo>
                    <a:pt x="260" y="143"/>
                  </a:lnTo>
                  <a:lnTo>
                    <a:pt x="257" y="140"/>
                  </a:lnTo>
                  <a:lnTo>
                    <a:pt x="254" y="137"/>
                  </a:lnTo>
                  <a:lnTo>
                    <a:pt x="254" y="175"/>
                  </a:lnTo>
                  <a:lnTo>
                    <a:pt x="254" y="175"/>
                  </a:lnTo>
                  <a:close/>
                  <a:moveTo>
                    <a:pt x="254" y="124"/>
                  </a:moveTo>
                  <a:lnTo>
                    <a:pt x="254" y="124"/>
                  </a:lnTo>
                  <a:lnTo>
                    <a:pt x="257" y="117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7" y="103"/>
                  </a:lnTo>
                  <a:lnTo>
                    <a:pt x="257" y="103"/>
                  </a:lnTo>
                  <a:lnTo>
                    <a:pt x="255" y="99"/>
                  </a:lnTo>
                  <a:lnTo>
                    <a:pt x="254" y="98"/>
                  </a:lnTo>
                  <a:lnTo>
                    <a:pt x="254" y="98"/>
                  </a:lnTo>
                  <a:lnTo>
                    <a:pt x="254" y="97"/>
                  </a:lnTo>
                  <a:lnTo>
                    <a:pt x="254" y="124"/>
                  </a:lnTo>
                  <a:close/>
                  <a:moveTo>
                    <a:pt x="254" y="0"/>
                  </a:moveTo>
                  <a:lnTo>
                    <a:pt x="200" y="0"/>
                  </a:lnTo>
                  <a:lnTo>
                    <a:pt x="200" y="22"/>
                  </a:lnTo>
                  <a:lnTo>
                    <a:pt x="254" y="22"/>
                  </a:lnTo>
                  <a:lnTo>
                    <a:pt x="254" y="0"/>
                  </a:lnTo>
                  <a:lnTo>
                    <a:pt x="254" y="0"/>
                  </a:lnTo>
                  <a:close/>
                  <a:moveTo>
                    <a:pt x="200" y="304"/>
                  </a:moveTo>
                  <a:lnTo>
                    <a:pt x="254" y="304"/>
                  </a:lnTo>
                  <a:lnTo>
                    <a:pt x="254" y="282"/>
                  </a:lnTo>
                  <a:lnTo>
                    <a:pt x="200" y="282"/>
                  </a:lnTo>
                  <a:lnTo>
                    <a:pt x="200" y="304"/>
                  </a:lnTo>
                  <a:lnTo>
                    <a:pt x="200" y="304"/>
                  </a:lnTo>
                  <a:close/>
                  <a:moveTo>
                    <a:pt x="254" y="41"/>
                  </a:moveTo>
                  <a:lnTo>
                    <a:pt x="254" y="90"/>
                  </a:lnTo>
                  <a:lnTo>
                    <a:pt x="254" y="90"/>
                  </a:lnTo>
                  <a:lnTo>
                    <a:pt x="246" y="91"/>
                  </a:lnTo>
                  <a:lnTo>
                    <a:pt x="246" y="91"/>
                  </a:lnTo>
                  <a:lnTo>
                    <a:pt x="241" y="93"/>
                  </a:lnTo>
                  <a:lnTo>
                    <a:pt x="236" y="95"/>
                  </a:lnTo>
                  <a:lnTo>
                    <a:pt x="232" y="99"/>
                  </a:lnTo>
                  <a:lnTo>
                    <a:pt x="230" y="103"/>
                  </a:lnTo>
                  <a:lnTo>
                    <a:pt x="230" y="103"/>
                  </a:lnTo>
                  <a:lnTo>
                    <a:pt x="227" y="107"/>
                  </a:lnTo>
                  <a:lnTo>
                    <a:pt x="226" y="111"/>
                  </a:lnTo>
                  <a:lnTo>
                    <a:pt x="226" y="117"/>
                  </a:lnTo>
                  <a:lnTo>
                    <a:pt x="226" y="121"/>
                  </a:lnTo>
                  <a:lnTo>
                    <a:pt x="226" y="121"/>
                  </a:lnTo>
                  <a:lnTo>
                    <a:pt x="228" y="125"/>
                  </a:lnTo>
                  <a:lnTo>
                    <a:pt x="231" y="129"/>
                  </a:lnTo>
                  <a:lnTo>
                    <a:pt x="235" y="132"/>
                  </a:lnTo>
                  <a:lnTo>
                    <a:pt x="241" y="134"/>
                  </a:lnTo>
                  <a:lnTo>
                    <a:pt x="241" y="134"/>
                  </a:lnTo>
                  <a:lnTo>
                    <a:pt x="232" y="141"/>
                  </a:lnTo>
                  <a:lnTo>
                    <a:pt x="230" y="144"/>
                  </a:lnTo>
                  <a:lnTo>
                    <a:pt x="227" y="148"/>
                  </a:lnTo>
                  <a:lnTo>
                    <a:pt x="227" y="148"/>
                  </a:lnTo>
                  <a:lnTo>
                    <a:pt x="226" y="158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27" y="171"/>
                  </a:lnTo>
                  <a:lnTo>
                    <a:pt x="230" y="174"/>
                  </a:lnTo>
                  <a:lnTo>
                    <a:pt x="232" y="178"/>
                  </a:lnTo>
                  <a:lnTo>
                    <a:pt x="236" y="181"/>
                  </a:lnTo>
                  <a:lnTo>
                    <a:pt x="236" y="181"/>
                  </a:lnTo>
                  <a:lnTo>
                    <a:pt x="241" y="182"/>
                  </a:lnTo>
                  <a:lnTo>
                    <a:pt x="245" y="183"/>
                  </a:lnTo>
                  <a:lnTo>
                    <a:pt x="254" y="183"/>
                  </a:lnTo>
                  <a:lnTo>
                    <a:pt x="254" y="264"/>
                  </a:lnTo>
                  <a:lnTo>
                    <a:pt x="200" y="264"/>
                  </a:lnTo>
                  <a:lnTo>
                    <a:pt x="200" y="186"/>
                  </a:lnTo>
                  <a:lnTo>
                    <a:pt x="201" y="186"/>
                  </a:lnTo>
                  <a:lnTo>
                    <a:pt x="200" y="171"/>
                  </a:lnTo>
                  <a:lnTo>
                    <a:pt x="216" y="167"/>
                  </a:lnTo>
                  <a:lnTo>
                    <a:pt x="215" y="153"/>
                  </a:lnTo>
                  <a:lnTo>
                    <a:pt x="200" y="158"/>
                  </a:lnTo>
                  <a:lnTo>
                    <a:pt x="200" y="145"/>
                  </a:lnTo>
                  <a:lnTo>
                    <a:pt x="200" y="41"/>
                  </a:lnTo>
                  <a:lnTo>
                    <a:pt x="254" y="41"/>
                  </a:lnTo>
                  <a:lnTo>
                    <a:pt x="254" y="41"/>
                  </a:lnTo>
                  <a:close/>
                  <a:moveTo>
                    <a:pt x="254" y="97"/>
                  </a:moveTo>
                  <a:lnTo>
                    <a:pt x="254" y="97"/>
                  </a:lnTo>
                  <a:lnTo>
                    <a:pt x="251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5" y="99"/>
                  </a:lnTo>
                  <a:lnTo>
                    <a:pt x="242" y="103"/>
                  </a:lnTo>
                  <a:lnTo>
                    <a:pt x="242" y="103"/>
                  </a:lnTo>
                  <a:lnTo>
                    <a:pt x="241" y="109"/>
                  </a:lnTo>
                  <a:lnTo>
                    <a:pt x="241" y="114"/>
                  </a:lnTo>
                  <a:lnTo>
                    <a:pt x="241" y="114"/>
                  </a:lnTo>
                  <a:lnTo>
                    <a:pt x="242" y="118"/>
                  </a:lnTo>
                  <a:lnTo>
                    <a:pt x="245" y="122"/>
                  </a:lnTo>
                  <a:lnTo>
                    <a:pt x="247" y="125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4" y="124"/>
                  </a:lnTo>
                  <a:lnTo>
                    <a:pt x="254" y="97"/>
                  </a:lnTo>
                  <a:lnTo>
                    <a:pt x="254" y="97"/>
                  </a:lnTo>
                  <a:close/>
                  <a:moveTo>
                    <a:pt x="254" y="137"/>
                  </a:moveTo>
                  <a:lnTo>
                    <a:pt x="254" y="137"/>
                  </a:lnTo>
                  <a:lnTo>
                    <a:pt x="251" y="136"/>
                  </a:lnTo>
                  <a:lnTo>
                    <a:pt x="251" y="136"/>
                  </a:lnTo>
                  <a:lnTo>
                    <a:pt x="247" y="141"/>
                  </a:lnTo>
                  <a:lnTo>
                    <a:pt x="245" y="147"/>
                  </a:lnTo>
                  <a:lnTo>
                    <a:pt x="243" y="15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70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51" y="174"/>
                  </a:lnTo>
                  <a:lnTo>
                    <a:pt x="254" y="175"/>
                  </a:lnTo>
                  <a:lnTo>
                    <a:pt x="254" y="137"/>
                  </a:lnTo>
                  <a:close/>
                  <a:moveTo>
                    <a:pt x="200" y="0"/>
                  </a:moveTo>
                  <a:lnTo>
                    <a:pt x="135" y="0"/>
                  </a:lnTo>
                  <a:lnTo>
                    <a:pt x="135" y="22"/>
                  </a:lnTo>
                  <a:lnTo>
                    <a:pt x="200" y="22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135" y="304"/>
                  </a:moveTo>
                  <a:lnTo>
                    <a:pt x="200" y="304"/>
                  </a:lnTo>
                  <a:lnTo>
                    <a:pt x="200" y="282"/>
                  </a:lnTo>
                  <a:lnTo>
                    <a:pt x="135" y="282"/>
                  </a:lnTo>
                  <a:lnTo>
                    <a:pt x="135" y="304"/>
                  </a:lnTo>
                  <a:lnTo>
                    <a:pt x="135" y="304"/>
                  </a:lnTo>
                  <a:close/>
                  <a:moveTo>
                    <a:pt x="200" y="41"/>
                  </a:moveTo>
                  <a:lnTo>
                    <a:pt x="200" y="145"/>
                  </a:lnTo>
                  <a:lnTo>
                    <a:pt x="200" y="143"/>
                  </a:lnTo>
                  <a:lnTo>
                    <a:pt x="186" y="145"/>
                  </a:lnTo>
                  <a:lnTo>
                    <a:pt x="186" y="160"/>
                  </a:lnTo>
                  <a:lnTo>
                    <a:pt x="171" y="164"/>
                  </a:lnTo>
                  <a:lnTo>
                    <a:pt x="173" y="178"/>
                  </a:lnTo>
                  <a:lnTo>
                    <a:pt x="188" y="174"/>
                  </a:lnTo>
                  <a:lnTo>
                    <a:pt x="188" y="190"/>
                  </a:lnTo>
                  <a:lnTo>
                    <a:pt x="200" y="186"/>
                  </a:lnTo>
                  <a:lnTo>
                    <a:pt x="200" y="264"/>
                  </a:lnTo>
                  <a:lnTo>
                    <a:pt x="135" y="264"/>
                  </a:lnTo>
                  <a:lnTo>
                    <a:pt x="135" y="214"/>
                  </a:lnTo>
                  <a:lnTo>
                    <a:pt x="135" y="214"/>
                  </a:lnTo>
                  <a:lnTo>
                    <a:pt x="139" y="213"/>
                  </a:lnTo>
                  <a:lnTo>
                    <a:pt x="139" y="213"/>
                  </a:lnTo>
                  <a:lnTo>
                    <a:pt x="144" y="210"/>
                  </a:lnTo>
                  <a:lnTo>
                    <a:pt x="150" y="208"/>
                  </a:lnTo>
                  <a:lnTo>
                    <a:pt x="155" y="202"/>
                  </a:lnTo>
                  <a:lnTo>
                    <a:pt x="158" y="197"/>
                  </a:lnTo>
                  <a:lnTo>
                    <a:pt x="158" y="197"/>
                  </a:lnTo>
                  <a:lnTo>
                    <a:pt x="161" y="190"/>
                  </a:lnTo>
                  <a:lnTo>
                    <a:pt x="162" y="183"/>
                  </a:lnTo>
                  <a:lnTo>
                    <a:pt x="162" y="176"/>
                  </a:lnTo>
                  <a:lnTo>
                    <a:pt x="162" y="170"/>
                  </a:lnTo>
                  <a:lnTo>
                    <a:pt x="162" y="170"/>
                  </a:lnTo>
                  <a:lnTo>
                    <a:pt x="158" y="163"/>
                  </a:lnTo>
                  <a:lnTo>
                    <a:pt x="154" y="158"/>
                  </a:lnTo>
                  <a:lnTo>
                    <a:pt x="154" y="158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4" y="153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5" y="156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9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43" y="129"/>
                  </a:lnTo>
                  <a:lnTo>
                    <a:pt x="143" y="132"/>
                  </a:lnTo>
                  <a:lnTo>
                    <a:pt x="143" y="132"/>
                  </a:lnTo>
                  <a:lnTo>
                    <a:pt x="143" y="134"/>
                  </a:lnTo>
                  <a:lnTo>
                    <a:pt x="143" y="136"/>
                  </a:lnTo>
                  <a:lnTo>
                    <a:pt x="143" y="136"/>
                  </a:lnTo>
                  <a:lnTo>
                    <a:pt x="147" y="134"/>
                  </a:lnTo>
                  <a:lnTo>
                    <a:pt x="150" y="132"/>
                  </a:lnTo>
                  <a:lnTo>
                    <a:pt x="150" y="132"/>
                  </a:lnTo>
                  <a:lnTo>
                    <a:pt x="151" y="129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50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0" y="120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41"/>
                  </a:lnTo>
                  <a:lnTo>
                    <a:pt x="200" y="41"/>
                  </a:lnTo>
                  <a:lnTo>
                    <a:pt x="200" y="41"/>
                  </a:lnTo>
                  <a:close/>
                  <a:moveTo>
                    <a:pt x="135" y="204"/>
                  </a:moveTo>
                  <a:lnTo>
                    <a:pt x="135" y="204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40" y="202"/>
                  </a:lnTo>
                  <a:lnTo>
                    <a:pt x="143" y="199"/>
                  </a:lnTo>
                  <a:lnTo>
                    <a:pt x="146" y="197"/>
                  </a:lnTo>
                  <a:lnTo>
                    <a:pt x="147" y="193"/>
                  </a:lnTo>
                  <a:lnTo>
                    <a:pt x="147" y="193"/>
                  </a:lnTo>
                  <a:lnTo>
                    <a:pt x="150" y="185"/>
                  </a:lnTo>
                  <a:lnTo>
                    <a:pt x="148" y="175"/>
                  </a:lnTo>
                  <a:lnTo>
                    <a:pt x="148" y="175"/>
                  </a:lnTo>
                  <a:lnTo>
                    <a:pt x="147" y="170"/>
                  </a:lnTo>
                  <a:lnTo>
                    <a:pt x="144" y="167"/>
                  </a:lnTo>
                  <a:lnTo>
                    <a:pt x="142" y="164"/>
                  </a:lnTo>
                  <a:lnTo>
                    <a:pt x="139" y="164"/>
                  </a:lnTo>
                  <a:lnTo>
                    <a:pt x="139" y="164"/>
                  </a:lnTo>
                  <a:lnTo>
                    <a:pt x="136" y="166"/>
                  </a:lnTo>
                  <a:lnTo>
                    <a:pt x="135" y="168"/>
                  </a:lnTo>
                  <a:lnTo>
                    <a:pt x="135" y="204"/>
                  </a:lnTo>
                  <a:close/>
                  <a:moveTo>
                    <a:pt x="135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1" y="279"/>
                  </a:lnTo>
                  <a:lnTo>
                    <a:pt x="2" y="285"/>
                  </a:lnTo>
                  <a:lnTo>
                    <a:pt x="5" y="290"/>
                  </a:lnTo>
                  <a:lnTo>
                    <a:pt x="9" y="294"/>
                  </a:lnTo>
                  <a:lnTo>
                    <a:pt x="14" y="298"/>
                  </a:lnTo>
                  <a:lnTo>
                    <a:pt x="20" y="302"/>
                  </a:lnTo>
                  <a:lnTo>
                    <a:pt x="25" y="304"/>
                  </a:lnTo>
                  <a:lnTo>
                    <a:pt x="32" y="304"/>
                  </a:lnTo>
                  <a:lnTo>
                    <a:pt x="135" y="304"/>
                  </a:lnTo>
                  <a:lnTo>
                    <a:pt x="135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44" y="282"/>
                  </a:lnTo>
                  <a:lnTo>
                    <a:pt x="40" y="281"/>
                  </a:lnTo>
                  <a:lnTo>
                    <a:pt x="35" y="278"/>
                  </a:lnTo>
                  <a:lnTo>
                    <a:pt x="32" y="275"/>
                  </a:lnTo>
                  <a:lnTo>
                    <a:pt x="28" y="271"/>
                  </a:lnTo>
                  <a:lnTo>
                    <a:pt x="25" y="267"/>
                  </a:lnTo>
                  <a:lnTo>
                    <a:pt x="24" y="262"/>
                  </a:lnTo>
                  <a:lnTo>
                    <a:pt x="24" y="256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2"/>
                  </a:lnTo>
                  <a:lnTo>
                    <a:pt x="25" y="38"/>
                  </a:lnTo>
                  <a:lnTo>
                    <a:pt x="28" y="34"/>
                  </a:lnTo>
                  <a:lnTo>
                    <a:pt x="32" y="30"/>
                  </a:lnTo>
                  <a:lnTo>
                    <a:pt x="35" y="26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135" y="22"/>
                  </a:lnTo>
                  <a:lnTo>
                    <a:pt x="135" y="0"/>
                  </a:lnTo>
                  <a:lnTo>
                    <a:pt x="135" y="0"/>
                  </a:lnTo>
                  <a:close/>
                  <a:moveTo>
                    <a:pt x="135" y="41"/>
                  </a:moveTo>
                  <a:lnTo>
                    <a:pt x="135" y="120"/>
                  </a:lnTo>
                  <a:lnTo>
                    <a:pt x="135" y="120"/>
                  </a:lnTo>
                  <a:lnTo>
                    <a:pt x="130" y="122"/>
                  </a:lnTo>
                  <a:lnTo>
                    <a:pt x="124" y="125"/>
                  </a:lnTo>
                  <a:lnTo>
                    <a:pt x="120" y="129"/>
                  </a:lnTo>
                  <a:lnTo>
                    <a:pt x="116" y="133"/>
                  </a:lnTo>
                  <a:lnTo>
                    <a:pt x="116" y="133"/>
                  </a:lnTo>
                  <a:lnTo>
                    <a:pt x="112" y="139"/>
                  </a:lnTo>
                  <a:lnTo>
                    <a:pt x="111" y="144"/>
                  </a:lnTo>
                  <a:lnTo>
                    <a:pt x="106" y="159"/>
                  </a:lnTo>
                  <a:lnTo>
                    <a:pt x="106" y="159"/>
                  </a:lnTo>
                  <a:lnTo>
                    <a:pt x="106" y="175"/>
                  </a:lnTo>
                  <a:lnTo>
                    <a:pt x="106" y="175"/>
                  </a:lnTo>
                  <a:lnTo>
                    <a:pt x="108" y="185"/>
                  </a:lnTo>
                  <a:lnTo>
                    <a:pt x="109" y="194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13" y="205"/>
                  </a:lnTo>
                  <a:lnTo>
                    <a:pt x="113" y="205"/>
                  </a:lnTo>
                  <a:lnTo>
                    <a:pt x="117" y="209"/>
                  </a:lnTo>
                  <a:lnTo>
                    <a:pt x="121" y="213"/>
                  </a:lnTo>
                  <a:lnTo>
                    <a:pt x="128" y="214"/>
                  </a:lnTo>
                  <a:lnTo>
                    <a:pt x="135" y="214"/>
                  </a:lnTo>
                  <a:lnTo>
                    <a:pt x="135" y="264"/>
                  </a:lnTo>
                  <a:lnTo>
                    <a:pt x="62" y="264"/>
                  </a:lnTo>
                  <a:lnTo>
                    <a:pt x="62" y="264"/>
                  </a:lnTo>
                  <a:lnTo>
                    <a:pt x="58" y="263"/>
                  </a:lnTo>
                  <a:lnTo>
                    <a:pt x="54" y="262"/>
                  </a:lnTo>
                  <a:lnTo>
                    <a:pt x="47" y="258"/>
                  </a:lnTo>
                  <a:lnTo>
                    <a:pt x="43" y="251"/>
                  </a:lnTo>
                  <a:lnTo>
                    <a:pt x="41" y="247"/>
                  </a:lnTo>
                  <a:lnTo>
                    <a:pt x="41" y="243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7" y="46"/>
                  </a:lnTo>
                  <a:lnTo>
                    <a:pt x="54" y="42"/>
                  </a:lnTo>
                  <a:lnTo>
                    <a:pt x="58" y="41"/>
                  </a:lnTo>
                  <a:lnTo>
                    <a:pt x="62" y="41"/>
                  </a:lnTo>
                  <a:lnTo>
                    <a:pt x="135" y="41"/>
                  </a:lnTo>
                  <a:lnTo>
                    <a:pt x="135" y="41"/>
                  </a:lnTo>
                  <a:close/>
                  <a:moveTo>
                    <a:pt x="135" y="128"/>
                  </a:moveTo>
                  <a:lnTo>
                    <a:pt x="135" y="156"/>
                  </a:lnTo>
                  <a:lnTo>
                    <a:pt x="135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27" y="166"/>
                  </a:lnTo>
                  <a:lnTo>
                    <a:pt x="127" y="171"/>
                  </a:lnTo>
                  <a:lnTo>
                    <a:pt x="127" y="171"/>
                  </a:lnTo>
                  <a:lnTo>
                    <a:pt x="128" y="174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2" y="171"/>
                  </a:lnTo>
                  <a:lnTo>
                    <a:pt x="135" y="168"/>
                  </a:lnTo>
                  <a:lnTo>
                    <a:pt x="135" y="204"/>
                  </a:lnTo>
                  <a:lnTo>
                    <a:pt x="135" y="204"/>
                  </a:lnTo>
                  <a:lnTo>
                    <a:pt x="131" y="202"/>
                  </a:lnTo>
                  <a:lnTo>
                    <a:pt x="131" y="202"/>
                  </a:lnTo>
                  <a:lnTo>
                    <a:pt x="128" y="199"/>
                  </a:lnTo>
                  <a:lnTo>
                    <a:pt x="127" y="194"/>
                  </a:lnTo>
                  <a:lnTo>
                    <a:pt x="127" y="194"/>
                  </a:lnTo>
                  <a:lnTo>
                    <a:pt x="124" y="181"/>
                  </a:lnTo>
                  <a:lnTo>
                    <a:pt x="124" y="181"/>
                  </a:lnTo>
                  <a:lnTo>
                    <a:pt x="123" y="163"/>
                  </a:lnTo>
                  <a:lnTo>
                    <a:pt x="123" y="163"/>
                  </a:lnTo>
                  <a:lnTo>
                    <a:pt x="123" y="14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31" y="130"/>
                  </a:lnTo>
                  <a:lnTo>
                    <a:pt x="135" y="128"/>
                  </a:lnTo>
                  <a:lnTo>
                    <a:pt x="135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3954825" y="2739910"/>
              <a:ext cx="209550" cy="190893"/>
              <a:chOff x="3092451" y="2336800"/>
              <a:chExt cx="209550" cy="200025"/>
            </a:xfrm>
            <a:solidFill>
              <a:schemeClr val="accent4"/>
            </a:solidFill>
          </p:grpSpPr>
          <p:sp>
            <p:nvSpPr>
              <p:cNvPr id="63" name="Freeform 173"/>
              <p:cNvSpPr>
                <a:spLocks/>
              </p:cNvSpPr>
              <p:nvPr/>
            </p:nvSpPr>
            <p:spPr bwMode="auto">
              <a:xfrm>
                <a:off x="3092451" y="2378075"/>
                <a:ext cx="209550" cy="158750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174"/>
              <p:cNvSpPr>
                <a:spLocks/>
              </p:cNvSpPr>
              <p:nvPr/>
            </p:nvSpPr>
            <p:spPr bwMode="auto">
              <a:xfrm>
                <a:off x="3149601" y="2336800"/>
                <a:ext cx="52388" cy="73025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9" name="Freeform 175"/>
            <p:cNvSpPr>
              <a:spLocks noEditPoints="1"/>
            </p:cNvSpPr>
            <p:nvPr/>
          </p:nvSpPr>
          <p:spPr bwMode="auto">
            <a:xfrm>
              <a:off x="4177075" y="4001926"/>
              <a:ext cx="217488" cy="289370"/>
            </a:xfrm>
            <a:custGeom>
              <a:avLst/>
              <a:gdLst>
                <a:gd name="T0" fmla="*/ 125 w 137"/>
                <a:gd name="T1" fmla="*/ 55 h 191"/>
                <a:gd name="T2" fmla="*/ 126 w 137"/>
                <a:gd name="T3" fmla="*/ 51 h 191"/>
                <a:gd name="T4" fmla="*/ 133 w 137"/>
                <a:gd name="T5" fmla="*/ 34 h 191"/>
                <a:gd name="T6" fmla="*/ 136 w 137"/>
                <a:gd name="T7" fmla="*/ 29 h 191"/>
                <a:gd name="T8" fmla="*/ 137 w 137"/>
                <a:gd name="T9" fmla="*/ 21 h 191"/>
                <a:gd name="T10" fmla="*/ 136 w 137"/>
                <a:gd name="T11" fmla="*/ 13 h 191"/>
                <a:gd name="T12" fmla="*/ 132 w 137"/>
                <a:gd name="T13" fmla="*/ 6 h 191"/>
                <a:gd name="T14" fmla="*/ 128 w 137"/>
                <a:gd name="T15" fmla="*/ 4 h 191"/>
                <a:gd name="T16" fmla="*/ 116 w 137"/>
                <a:gd name="T17" fmla="*/ 0 h 191"/>
                <a:gd name="T18" fmla="*/ 103 w 137"/>
                <a:gd name="T19" fmla="*/ 4 h 191"/>
                <a:gd name="T20" fmla="*/ 113 w 137"/>
                <a:gd name="T21" fmla="*/ 39 h 191"/>
                <a:gd name="T22" fmla="*/ 103 w 137"/>
                <a:gd name="T23" fmla="*/ 59 h 191"/>
                <a:gd name="T24" fmla="*/ 110 w 137"/>
                <a:gd name="T25" fmla="*/ 48 h 191"/>
                <a:gd name="T26" fmla="*/ 110 w 137"/>
                <a:gd name="T27" fmla="*/ 42 h 191"/>
                <a:gd name="T28" fmla="*/ 120 w 137"/>
                <a:gd name="T29" fmla="*/ 48 h 191"/>
                <a:gd name="T30" fmla="*/ 121 w 137"/>
                <a:gd name="T31" fmla="*/ 52 h 191"/>
                <a:gd name="T32" fmla="*/ 121 w 137"/>
                <a:gd name="T33" fmla="*/ 57 h 191"/>
                <a:gd name="T34" fmla="*/ 103 w 137"/>
                <a:gd name="T35" fmla="*/ 89 h 191"/>
                <a:gd name="T36" fmla="*/ 97 w 137"/>
                <a:gd name="T37" fmla="*/ 93 h 191"/>
                <a:gd name="T38" fmla="*/ 99 w 137"/>
                <a:gd name="T39" fmla="*/ 92 h 191"/>
                <a:gd name="T40" fmla="*/ 103 w 137"/>
                <a:gd name="T41" fmla="*/ 89 h 191"/>
                <a:gd name="T42" fmla="*/ 101 w 137"/>
                <a:gd name="T43" fmla="*/ 85 h 191"/>
                <a:gd name="T44" fmla="*/ 99 w 137"/>
                <a:gd name="T45" fmla="*/ 86 h 191"/>
                <a:gd name="T46" fmla="*/ 95 w 137"/>
                <a:gd name="T47" fmla="*/ 88 h 191"/>
                <a:gd name="T48" fmla="*/ 84 w 137"/>
                <a:gd name="T49" fmla="*/ 81 h 191"/>
                <a:gd name="T50" fmla="*/ 84 w 137"/>
                <a:gd name="T51" fmla="*/ 81 h 191"/>
                <a:gd name="T52" fmla="*/ 90 w 137"/>
                <a:gd name="T53" fmla="*/ 78 h 191"/>
                <a:gd name="T54" fmla="*/ 103 w 137"/>
                <a:gd name="T55" fmla="*/ 34 h 191"/>
                <a:gd name="T56" fmla="*/ 88 w 137"/>
                <a:gd name="T57" fmla="*/ 23 h 191"/>
                <a:gd name="T58" fmla="*/ 80 w 137"/>
                <a:gd name="T59" fmla="*/ 25 h 191"/>
                <a:gd name="T60" fmla="*/ 57 w 137"/>
                <a:gd name="T61" fmla="*/ 59 h 191"/>
                <a:gd name="T62" fmla="*/ 57 w 137"/>
                <a:gd name="T63" fmla="*/ 66 h 191"/>
                <a:gd name="T64" fmla="*/ 22 w 137"/>
                <a:gd name="T65" fmla="*/ 153 h 191"/>
                <a:gd name="T66" fmla="*/ 26 w 137"/>
                <a:gd name="T67" fmla="*/ 154 h 191"/>
                <a:gd name="T68" fmla="*/ 29 w 137"/>
                <a:gd name="T69" fmla="*/ 155 h 191"/>
                <a:gd name="T70" fmla="*/ 29 w 137"/>
                <a:gd name="T71" fmla="*/ 162 h 191"/>
                <a:gd name="T72" fmla="*/ 33 w 137"/>
                <a:gd name="T73" fmla="*/ 161 h 191"/>
                <a:gd name="T74" fmla="*/ 38 w 137"/>
                <a:gd name="T75" fmla="*/ 162 h 191"/>
                <a:gd name="T76" fmla="*/ 40 w 137"/>
                <a:gd name="T77" fmla="*/ 163 h 191"/>
                <a:gd name="T78" fmla="*/ 41 w 137"/>
                <a:gd name="T79" fmla="*/ 169 h 191"/>
                <a:gd name="T80" fmla="*/ 38 w 137"/>
                <a:gd name="T81" fmla="*/ 173 h 191"/>
                <a:gd name="T82" fmla="*/ 22 w 137"/>
                <a:gd name="T83" fmla="*/ 182 h 191"/>
                <a:gd name="T84" fmla="*/ 41 w 137"/>
                <a:gd name="T85" fmla="*/ 176 h 191"/>
                <a:gd name="T86" fmla="*/ 103 w 137"/>
                <a:gd name="T87" fmla="*/ 29 h 191"/>
                <a:gd name="T88" fmla="*/ 97 w 137"/>
                <a:gd name="T89" fmla="*/ 9 h 191"/>
                <a:gd name="T90" fmla="*/ 103 w 137"/>
                <a:gd name="T91" fmla="*/ 4 h 191"/>
                <a:gd name="T92" fmla="*/ 22 w 137"/>
                <a:gd name="T93" fmla="*/ 117 h 191"/>
                <a:gd name="T94" fmla="*/ 2 w 137"/>
                <a:gd name="T95" fmla="*/ 191 h 191"/>
                <a:gd name="T96" fmla="*/ 22 w 137"/>
                <a:gd name="T97" fmla="*/ 180 h 191"/>
                <a:gd name="T98" fmla="*/ 5 w 137"/>
                <a:gd name="T99" fmla="*/ 174 h 191"/>
                <a:gd name="T100" fmla="*/ 5 w 137"/>
                <a:gd name="T101" fmla="*/ 150 h 191"/>
                <a:gd name="T102" fmla="*/ 6 w 137"/>
                <a:gd name="T103" fmla="*/ 149 h 191"/>
                <a:gd name="T104" fmla="*/ 10 w 137"/>
                <a:gd name="T105" fmla="*/ 146 h 191"/>
                <a:gd name="T106" fmla="*/ 15 w 137"/>
                <a:gd name="T107" fmla="*/ 146 h 191"/>
                <a:gd name="T108" fmla="*/ 17 w 137"/>
                <a:gd name="T109" fmla="*/ 149 h 191"/>
                <a:gd name="T110" fmla="*/ 18 w 137"/>
                <a:gd name="T111" fmla="*/ 155 h 191"/>
                <a:gd name="T112" fmla="*/ 19 w 137"/>
                <a:gd name="T113" fmla="*/ 154 h 191"/>
                <a:gd name="T114" fmla="*/ 22 w 137"/>
                <a:gd name="T115" fmla="*/ 11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91">
                  <a:moveTo>
                    <a:pt x="103" y="89"/>
                  </a:moveTo>
                  <a:lnTo>
                    <a:pt x="125" y="55"/>
                  </a:lnTo>
                  <a:lnTo>
                    <a:pt x="125" y="55"/>
                  </a:lnTo>
                  <a:lnTo>
                    <a:pt x="126" y="51"/>
                  </a:lnTo>
                  <a:lnTo>
                    <a:pt x="125" y="47"/>
                  </a:lnTo>
                  <a:lnTo>
                    <a:pt x="133" y="34"/>
                  </a:lnTo>
                  <a:lnTo>
                    <a:pt x="133" y="34"/>
                  </a:lnTo>
                  <a:lnTo>
                    <a:pt x="136" y="29"/>
                  </a:lnTo>
                  <a:lnTo>
                    <a:pt x="137" y="25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6" y="13"/>
                  </a:lnTo>
                  <a:lnTo>
                    <a:pt x="135" y="9"/>
                  </a:lnTo>
                  <a:lnTo>
                    <a:pt x="132" y="6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9" y="1"/>
                  </a:lnTo>
                  <a:lnTo>
                    <a:pt x="103" y="4"/>
                  </a:lnTo>
                  <a:lnTo>
                    <a:pt x="103" y="29"/>
                  </a:lnTo>
                  <a:lnTo>
                    <a:pt x="113" y="39"/>
                  </a:lnTo>
                  <a:lnTo>
                    <a:pt x="103" y="34"/>
                  </a:lnTo>
                  <a:lnTo>
                    <a:pt x="103" y="59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0" y="46"/>
                  </a:lnTo>
                  <a:lnTo>
                    <a:pt x="110" y="42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1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21" y="57"/>
                  </a:lnTo>
                  <a:lnTo>
                    <a:pt x="103" y="82"/>
                  </a:lnTo>
                  <a:lnTo>
                    <a:pt x="103" y="89"/>
                  </a:lnTo>
                  <a:close/>
                  <a:moveTo>
                    <a:pt x="41" y="176"/>
                  </a:moveTo>
                  <a:lnTo>
                    <a:pt x="97" y="93"/>
                  </a:lnTo>
                  <a:lnTo>
                    <a:pt x="97" y="93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3" y="89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5" y="88"/>
                  </a:lnTo>
                  <a:lnTo>
                    <a:pt x="94" y="86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7" y="80"/>
                  </a:lnTo>
                  <a:lnTo>
                    <a:pt x="90" y="78"/>
                  </a:lnTo>
                  <a:lnTo>
                    <a:pt x="103" y="59"/>
                  </a:lnTo>
                  <a:lnTo>
                    <a:pt x="103" y="34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0" y="25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6" y="63"/>
                  </a:lnTo>
                  <a:lnTo>
                    <a:pt x="57" y="66"/>
                  </a:lnTo>
                  <a:lnTo>
                    <a:pt x="22" y="117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9" y="155"/>
                  </a:lnTo>
                  <a:lnTo>
                    <a:pt x="29" y="158"/>
                  </a:lnTo>
                  <a:lnTo>
                    <a:pt x="29" y="162"/>
                  </a:lnTo>
                  <a:lnTo>
                    <a:pt x="29" y="162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3"/>
                  </a:lnTo>
                  <a:lnTo>
                    <a:pt x="41" y="166"/>
                  </a:lnTo>
                  <a:lnTo>
                    <a:pt x="41" y="169"/>
                  </a:lnTo>
                  <a:lnTo>
                    <a:pt x="40" y="172"/>
                  </a:lnTo>
                  <a:lnTo>
                    <a:pt x="38" y="173"/>
                  </a:lnTo>
                  <a:lnTo>
                    <a:pt x="22" y="180"/>
                  </a:lnTo>
                  <a:lnTo>
                    <a:pt x="22" y="182"/>
                  </a:lnTo>
                  <a:lnTo>
                    <a:pt x="41" y="176"/>
                  </a:lnTo>
                  <a:lnTo>
                    <a:pt x="41" y="176"/>
                  </a:lnTo>
                  <a:close/>
                  <a:moveTo>
                    <a:pt x="103" y="4"/>
                  </a:moveTo>
                  <a:lnTo>
                    <a:pt x="103" y="29"/>
                  </a:lnTo>
                  <a:lnTo>
                    <a:pt x="91" y="17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103" y="4"/>
                  </a:lnTo>
                  <a:lnTo>
                    <a:pt x="103" y="4"/>
                  </a:lnTo>
                  <a:close/>
                  <a:moveTo>
                    <a:pt x="22" y="117"/>
                  </a:moveTo>
                  <a:lnTo>
                    <a:pt x="0" y="150"/>
                  </a:lnTo>
                  <a:lnTo>
                    <a:pt x="2" y="191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7" y="182"/>
                  </a:lnTo>
                  <a:lnTo>
                    <a:pt x="5" y="174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7" y="146"/>
                  </a:lnTo>
                  <a:lnTo>
                    <a:pt x="10" y="146"/>
                  </a:lnTo>
                  <a:lnTo>
                    <a:pt x="13" y="146"/>
                  </a:lnTo>
                  <a:lnTo>
                    <a:pt x="15" y="146"/>
                  </a:lnTo>
                  <a:lnTo>
                    <a:pt x="15" y="146"/>
                  </a:lnTo>
                  <a:lnTo>
                    <a:pt x="17" y="149"/>
                  </a:lnTo>
                  <a:lnTo>
                    <a:pt x="18" y="150"/>
                  </a:lnTo>
                  <a:lnTo>
                    <a:pt x="18" y="155"/>
                  </a:lnTo>
                  <a:lnTo>
                    <a:pt x="18" y="155"/>
                  </a:lnTo>
                  <a:lnTo>
                    <a:pt x="19" y="154"/>
                  </a:lnTo>
                  <a:lnTo>
                    <a:pt x="22" y="153"/>
                  </a:lnTo>
                  <a:lnTo>
                    <a:pt x="22" y="1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176"/>
            <p:cNvSpPr>
              <a:spLocks noEditPoints="1"/>
            </p:cNvSpPr>
            <p:nvPr/>
          </p:nvSpPr>
          <p:spPr bwMode="auto">
            <a:xfrm>
              <a:off x="2413362" y="2489931"/>
              <a:ext cx="279400" cy="289370"/>
            </a:xfrm>
            <a:custGeom>
              <a:avLst/>
              <a:gdLst>
                <a:gd name="T0" fmla="*/ 138 w 176"/>
                <a:gd name="T1" fmla="*/ 88 h 191"/>
                <a:gd name="T2" fmla="*/ 132 w 176"/>
                <a:gd name="T3" fmla="*/ 138 h 191"/>
                <a:gd name="T4" fmla="*/ 150 w 176"/>
                <a:gd name="T5" fmla="*/ 143 h 191"/>
                <a:gd name="T6" fmla="*/ 147 w 176"/>
                <a:gd name="T7" fmla="*/ 151 h 191"/>
                <a:gd name="T8" fmla="*/ 132 w 176"/>
                <a:gd name="T9" fmla="*/ 36 h 191"/>
                <a:gd name="T10" fmla="*/ 150 w 176"/>
                <a:gd name="T11" fmla="*/ 26 h 191"/>
                <a:gd name="T12" fmla="*/ 135 w 176"/>
                <a:gd name="T13" fmla="*/ 47 h 191"/>
                <a:gd name="T14" fmla="*/ 146 w 176"/>
                <a:gd name="T15" fmla="*/ 88 h 191"/>
                <a:gd name="T16" fmla="*/ 174 w 176"/>
                <a:gd name="T17" fmla="*/ 85 h 191"/>
                <a:gd name="T18" fmla="*/ 150 w 176"/>
                <a:gd name="T19" fmla="*/ 92 h 191"/>
                <a:gd name="T20" fmla="*/ 88 w 176"/>
                <a:gd name="T21" fmla="*/ 39 h 191"/>
                <a:gd name="T22" fmla="*/ 115 w 176"/>
                <a:gd name="T23" fmla="*/ 46 h 191"/>
                <a:gd name="T24" fmla="*/ 132 w 176"/>
                <a:gd name="T25" fmla="*/ 109 h 191"/>
                <a:gd name="T26" fmla="*/ 115 w 176"/>
                <a:gd name="T27" fmla="*/ 128 h 191"/>
                <a:gd name="T28" fmla="*/ 111 w 176"/>
                <a:gd name="T29" fmla="*/ 180 h 191"/>
                <a:gd name="T30" fmla="*/ 90 w 176"/>
                <a:gd name="T31" fmla="*/ 191 h 191"/>
                <a:gd name="T32" fmla="*/ 105 w 176"/>
                <a:gd name="T33" fmla="*/ 126 h 191"/>
                <a:gd name="T34" fmla="*/ 122 w 176"/>
                <a:gd name="T35" fmla="*/ 107 h 191"/>
                <a:gd name="T36" fmla="*/ 124 w 176"/>
                <a:gd name="T37" fmla="*/ 73 h 191"/>
                <a:gd name="T38" fmla="*/ 104 w 176"/>
                <a:gd name="T39" fmla="*/ 51 h 191"/>
                <a:gd name="T40" fmla="*/ 88 w 176"/>
                <a:gd name="T41" fmla="*/ 39 h 191"/>
                <a:gd name="T42" fmla="*/ 127 w 176"/>
                <a:gd name="T43" fmla="*/ 43 h 191"/>
                <a:gd name="T44" fmla="*/ 132 w 176"/>
                <a:gd name="T45" fmla="*/ 36 h 191"/>
                <a:gd name="T46" fmla="*/ 128 w 176"/>
                <a:gd name="T47" fmla="*/ 128 h 191"/>
                <a:gd name="T48" fmla="*/ 132 w 176"/>
                <a:gd name="T49" fmla="*/ 127 h 191"/>
                <a:gd name="T50" fmla="*/ 92 w 176"/>
                <a:gd name="T51" fmla="*/ 1 h 191"/>
                <a:gd name="T52" fmla="*/ 88 w 176"/>
                <a:gd name="T53" fmla="*/ 30 h 191"/>
                <a:gd name="T54" fmla="*/ 80 w 176"/>
                <a:gd name="T55" fmla="*/ 191 h 191"/>
                <a:gd name="T56" fmla="*/ 62 w 176"/>
                <a:gd name="T57" fmla="*/ 176 h 191"/>
                <a:gd name="T58" fmla="*/ 55 w 176"/>
                <a:gd name="T59" fmla="*/ 124 h 191"/>
                <a:gd name="T60" fmla="*/ 44 w 176"/>
                <a:gd name="T61" fmla="*/ 67 h 191"/>
                <a:gd name="T62" fmla="*/ 67 w 176"/>
                <a:gd name="T63" fmla="*/ 43 h 191"/>
                <a:gd name="T64" fmla="*/ 88 w 176"/>
                <a:gd name="T65" fmla="*/ 49 h 191"/>
                <a:gd name="T66" fmla="*/ 61 w 176"/>
                <a:gd name="T67" fmla="*/ 61 h 191"/>
                <a:gd name="T68" fmla="*/ 50 w 176"/>
                <a:gd name="T69" fmla="*/ 88 h 191"/>
                <a:gd name="T70" fmla="*/ 69 w 176"/>
                <a:gd name="T71" fmla="*/ 120 h 191"/>
                <a:gd name="T72" fmla="*/ 88 w 176"/>
                <a:gd name="T73" fmla="*/ 147 h 191"/>
                <a:gd name="T74" fmla="*/ 88 w 176"/>
                <a:gd name="T75" fmla="*/ 30 h 191"/>
                <a:gd name="T76" fmla="*/ 84 w 176"/>
                <a:gd name="T77" fmla="*/ 26 h 191"/>
                <a:gd name="T78" fmla="*/ 88 w 176"/>
                <a:gd name="T79" fmla="*/ 0 h 191"/>
                <a:gd name="T80" fmla="*/ 47 w 176"/>
                <a:gd name="T81" fmla="*/ 135 h 191"/>
                <a:gd name="T82" fmla="*/ 44 w 176"/>
                <a:gd name="T83" fmla="*/ 138 h 191"/>
                <a:gd name="T84" fmla="*/ 47 w 176"/>
                <a:gd name="T85" fmla="*/ 47 h 191"/>
                <a:gd name="T86" fmla="*/ 44 w 176"/>
                <a:gd name="T87" fmla="*/ 108 h 191"/>
                <a:gd name="T88" fmla="*/ 40 w 176"/>
                <a:gd name="T89" fmla="*/ 77 h 191"/>
                <a:gd name="T90" fmla="*/ 44 w 176"/>
                <a:gd name="T91" fmla="*/ 49 h 191"/>
                <a:gd name="T92" fmla="*/ 25 w 176"/>
                <a:gd name="T93" fmla="*/ 31 h 191"/>
                <a:gd name="T94" fmla="*/ 32 w 176"/>
                <a:gd name="T95" fmla="*/ 26 h 191"/>
                <a:gd name="T96" fmla="*/ 32 w 176"/>
                <a:gd name="T97" fmla="*/ 150 h 191"/>
                <a:gd name="T98" fmla="*/ 24 w 176"/>
                <a:gd name="T99" fmla="*/ 147 h 191"/>
                <a:gd name="T100" fmla="*/ 44 w 176"/>
                <a:gd name="T101" fmla="*/ 127 h 191"/>
                <a:gd name="T102" fmla="*/ 25 w 176"/>
                <a:gd name="T103" fmla="*/ 84 h 191"/>
                <a:gd name="T104" fmla="*/ 25 w 176"/>
                <a:gd name="T105" fmla="*/ 92 h 191"/>
                <a:gd name="T106" fmla="*/ 0 w 176"/>
                <a:gd name="T107" fmla="*/ 8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" h="191">
                  <a:moveTo>
                    <a:pt x="132" y="66"/>
                  </a:moveTo>
                  <a:lnTo>
                    <a:pt x="132" y="66"/>
                  </a:lnTo>
                  <a:lnTo>
                    <a:pt x="136" y="77"/>
                  </a:lnTo>
                  <a:lnTo>
                    <a:pt x="138" y="88"/>
                  </a:lnTo>
                  <a:lnTo>
                    <a:pt x="138" y="88"/>
                  </a:lnTo>
                  <a:lnTo>
                    <a:pt x="136" y="99"/>
                  </a:lnTo>
                  <a:lnTo>
                    <a:pt x="132" y="109"/>
                  </a:lnTo>
                  <a:lnTo>
                    <a:pt x="132" y="66"/>
                  </a:lnTo>
                  <a:lnTo>
                    <a:pt x="132" y="66"/>
                  </a:lnTo>
                  <a:close/>
                  <a:moveTo>
                    <a:pt x="132" y="138"/>
                  </a:moveTo>
                  <a:lnTo>
                    <a:pt x="132" y="127"/>
                  </a:lnTo>
                  <a:lnTo>
                    <a:pt x="132" y="127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50" y="143"/>
                  </a:lnTo>
                  <a:lnTo>
                    <a:pt x="150" y="143"/>
                  </a:lnTo>
                  <a:lnTo>
                    <a:pt x="151" y="147"/>
                  </a:lnTo>
                  <a:lnTo>
                    <a:pt x="150" y="150"/>
                  </a:lnTo>
                  <a:lnTo>
                    <a:pt x="150" y="150"/>
                  </a:lnTo>
                  <a:lnTo>
                    <a:pt x="147" y="151"/>
                  </a:lnTo>
                  <a:lnTo>
                    <a:pt x="145" y="150"/>
                  </a:lnTo>
                  <a:lnTo>
                    <a:pt x="132" y="138"/>
                  </a:lnTo>
                  <a:lnTo>
                    <a:pt x="132" y="138"/>
                  </a:lnTo>
                  <a:close/>
                  <a:moveTo>
                    <a:pt x="132" y="49"/>
                  </a:moveTo>
                  <a:lnTo>
                    <a:pt x="132" y="3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7" y="24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51" y="28"/>
                  </a:lnTo>
                  <a:lnTo>
                    <a:pt x="150" y="31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2" y="49"/>
                  </a:lnTo>
                  <a:lnTo>
                    <a:pt x="132" y="49"/>
                  </a:lnTo>
                  <a:close/>
                  <a:moveTo>
                    <a:pt x="146" y="88"/>
                  </a:moveTo>
                  <a:lnTo>
                    <a:pt x="146" y="88"/>
                  </a:lnTo>
                  <a:lnTo>
                    <a:pt x="146" y="88"/>
                  </a:lnTo>
                  <a:lnTo>
                    <a:pt x="147" y="85"/>
                  </a:lnTo>
                  <a:lnTo>
                    <a:pt x="15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74" y="85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91"/>
                  </a:lnTo>
                  <a:lnTo>
                    <a:pt x="172" y="92"/>
                  </a:lnTo>
                  <a:lnTo>
                    <a:pt x="150" y="92"/>
                  </a:lnTo>
                  <a:lnTo>
                    <a:pt x="150" y="92"/>
                  </a:lnTo>
                  <a:lnTo>
                    <a:pt x="147" y="91"/>
                  </a:lnTo>
                  <a:lnTo>
                    <a:pt x="146" y="88"/>
                  </a:lnTo>
                  <a:lnTo>
                    <a:pt x="146" y="88"/>
                  </a:lnTo>
                  <a:close/>
                  <a:moveTo>
                    <a:pt x="88" y="39"/>
                  </a:moveTo>
                  <a:lnTo>
                    <a:pt x="88" y="39"/>
                  </a:lnTo>
                  <a:lnTo>
                    <a:pt x="96" y="39"/>
                  </a:lnTo>
                  <a:lnTo>
                    <a:pt x="103" y="40"/>
                  </a:lnTo>
                  <a:lnTo>
                    <a:pt x="108" y="43"/>
                  </a:lnTo>
                  <a:lnTo>
                    <a:pt x="115" y="46"/>
                  </a:lnTo>
                  <a:lnTo>
                    <a:pt x="120" y="50"/>
                  </a:lnTo>
                  <a:lnTo>
                    <a:pt x="124" y="55"/>
                  </a:lnTo>
                  <a:lnTo>
                    <a:pt x="128" y="61"/>
                  </a:lnTo>
                  <a:lnTo>
                    <a:pt x="132" y="66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28" y="115"/>
                  </a:lnTo>
                  <a:lnTo>
                    <a:pt x="124" y="120"/>
                  </a:lnTo>
                  <a:lnTo>
                    <a:pt x="120" y="124"/>
                  </a:lnTo>
                  <a:lnTo>
                    <a:pt x="115" y="128"/>
                  </a:lnTo>
                  <a:lnTo>
                    <a:pt x="115" y="166"/>
                  </a:lnTo>
                  <a:lnTo>
                    <a:pt x="115" y="166"/>
                  </a:lnTo>
                  <a:lnTo>
                    <a:pt x="115" y="172"/>
                  </a:lnTo>
                  <a:lnTo>
                    <a:pt x="113" y="176"/>
                  </a:lnTo>
                  <a:lnTo>
                    <a:pt x="111" y="180"/>
                  </a:lnTo>
                  <a:lnTo>
                    <a:pt x="108" y="184"/>
                  </a:lnTo>
                  <a:lnTo>
                    <a:pt x="104" y="187"/>
                  </a:lnTo>
                  <a:lnTo>
                    <a:pt x="100" y="189"/>
                  </a:lnTo>
                  <a:lnTo>
                    <a:pt x="96" y="191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8" y="147"/>
                  </a:lnTo>
                  <a:lnTo>
                    <a:pt x="105" y="147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5" y="12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15" y="115"/>
                  </a:lnTo>
                  <a:lnTo>
                    <a:pt x="122" y="107"/>
                  </a:lnTo>
                  <a:lnTo>
                    <a:pt x="126" y="99"/>
                  </a:lnTo>
                  <a:lnTo>
                    <a:pt x="127" y="88"/>
                  </a:lnTo>
                  <a:lnTo>
                    <a:pt x="127" y="88"/>
                  </a:lnTo>
                  <a:lnTo>
                    <a:pt x="126" y="80"/>
                  </a:lnTo>
                  <a:lnTo>
                    <a:pt x="124" y="73"/>
                  </a:lnTo>
                  <a:lnTo>
                    <a:pt x="120" y="66"/>
                  </a:lnTo>
                  <a:lnTo>
                    <a:pt x="116" y="61"/>
                  </a:lnTo>
                  <a:lnTo>
                    <a:pt x="116" y="61"/>
                  </a:lnTo>
                  <a:lnTo>
                    <a:pt x="109" y="55"/>
                  </a:lnTo>
                  <a:lnTo>
                    <a:pt x="104" y="51"/>
                  </a:lnTo>
                  <a:lnTo>
                    <a:pt x="96" y="50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8" y="39"/>
                  </a:lnTo>
                  <a:lnTo>
                    <a:pt x="88" y="39"/>
                  </a:lnTo>
                  <a:lnTo>
                    <a:pt x="88" y="39"/>
                  </a:lnTo>
                  <a:close/>
                  <a:moveTo>
                    <a:pt x="132" y="36"/>
                  </a:moveTo>
                  <a:lnTo>
                    <a:pt x="128" y="40"/>
                  </a:lnTo>
                  <a:lnTo>
                    <a:pt x="128" y="40"/>
                  </a:lnTo>
                  <a:lnTo>
                    <a:pt x="127" y="43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30" y="49"/>
                  </a:lnTo>
                  <a:lnTo>
                    <a:pt x="132" y="49"/>
                  </a:lnTo>
                  <a:lnTo>
                    <a:pt x="132" y="36"/>
                  </a:lnTo>
                  <a:lnTo>
                    <a:pt x="132" y="36"/>
                  </a:lnTo>
                  <a:close/>
                  <a:moveTo>
                    <a:pt x="132" y="127"/>
                  </a:moveTo>
                  <a:lnTo>
                    <a:pt x="132" y="127"/>
                  </a:lnTo>
                  <a:lnTo>
                    <a:pt x="130" y="127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27" y="131"/>
                  </a:lnTo>
                  <a:lnTo>
                    <a:pt x="128" y="135"/>
                  </a:lnTo>
                  <a:lnTo>
                    <a:pt x="132" y="138"/>
                  </a:lnTo>
                  <a:lnTo>
                    <a:pt x="132" y="127"/>
                  </a:lnTo>
                  <a:lnTo>
                    <a:pt x="132" y="127"/>
                  </a:lnTo>
                  <a:close/>
                  <a:moveTo>
                    <a:pt x="88" y="3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88" y="30"/>
                  </a:lnTo>
                  <a:lnTo>
                    <a:pt x="88" y="30"/>
                  </a:lnTo>
                  <a:close/>
                  <a:moveTo>
                    <a:pt x="88" y="191"/>
                  </a:moveTo>
                  <a:lnTo>
                    <a:pt x="85" y="191"/>
                  </a:lnTo>
                  <a:lnTo>
                    <a:pt x="85" y="191"/>
                  </a:lnTo>
                  <a:lnTo>
                    <a:pt x="80" y="191"/>
                  </a:lnTo>
                  <a:lnTo>
                    <a:pt x="76" y="189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5" y="180"/>
                  </a:lnTo>
                  <a:lnTo>
                    <a:pt x="62" y="176"/>
                  </a:lnTo>
                  <a:lnTo>
                    <a:pt x="61" y="172"/>
                  </a:lnTo>
                  <a:lnTo>
                    <a:pt x="61" y="166"/>
                  </a:lnTo>
                  <a:lnTo>
                    <a:pt x="61" y="128"/>
                  </a:lnTo>
                  <a:lnTo>
                    <a:pt x="61" y="128"/>
                  </a:lnTo>
                  <a:lnTo>
                    <a:pt x="55" y="124"/>
                  </a:lnTo>
                  <a:lnTo>
                    <a:pt x="51" y="119"/>
                  </a:lnTo>
                  <a:lnTo>
                    <a:pt x="47" y="114"/>
                  </a:lnTo>
                  <a:lnTo>
                    <a:pt x="44" y="108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57" y="51"/>
                  </a:lnTo>
                  <a:lnTo>
                    <a:pt x="62" y="47"/>
                  </a:lnTo>
                  <a:lnTo>
                    <a:pt x="67" y="43"/>
                  </a:lnTo>
                  <a:lnTo>
                    <a:pt x="74" y="40"/>
                  </a:lnTo>
                  <a:lnTo>
                    <a:pt x="81" y="39"/>
                  </a:lnTo>
                  <a:lnTo>
                    <a:pt x="88" y="39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1" y="50"/>
                  </a:lnTo>
                  <a:lnTo>
                    <a:pt x="73" y="51"/>
                  </a:lnTo>
                  <a:lnTo>
                    <a:pt x="66" y="55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57" y="66"/>
                  </a:lnTo>
                  <a:lnTo>
                    <a:pt x="53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1" y="97"/>
                  </a:lnTo>
                  <a:lnTo>
                    <a:pt x="55" y="107"/>
                  </a:lnTo>
                  <a:lnTo>
                    <a:pt x="61" y="115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70" y="123"/>
                  </a:lnTo>
                  <a:lnTo>
                    <a:pt x="70" y="126"/>
                  </a:lnTo>
                  <a:lnTo>
                    <a:pt x="70" y="147"/>
                  </a:lnTo>
                  <a:lnTo>
                    <a:pt x="88" y="147"/>
                  </a:lnTo>
                  <a:lnTo>
                    <a:pt x="88" y="191"/>
                  </a:lnTo>
                  <a:lnTo>
                    <a:pt x="88" y="191"/>
                  </a:lnTo>
                  <a:close/>
                  <a:moveTo>
                    <a:pt x="88" y="0"/>
                  </a:move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5" y="28"/>
                  </a:lnTo>
                  <a:lnTo>
                    <a:pt x="84" y="2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5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close/>
                  <a:moveTo>
                    <a:pt x="44" y="138"/>
                  </a:moveTo>
                  <a:lnTo>
                    <a:pt x="47" y="135"/>
                  </a:lnTo>
                  <a:lnTo>
                    <a:pt x="47" y="135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44" y="127"/>
                  </a:lnTo>
                  <a:lnTo>
                    <a:pt x="44" y="138"/>
                  </a:lnTo>
                  <a:lnTo>
                    <a:pt x="44" y="138"/>
                  </a:lnTo>
                  <a:close/>
                  <a:moveTo>
                    <a:pt x="44" y="49"/>
                  </a:moveTo>
                  <a:lnTo>
                    <a:pt x="44" y="49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8" y="43"/>
                  </a:lnTo>
                  <a:lnTo>
                    <a:pt x="47" y="40"/>
                  </a:lnTo>
                  <a:lnTo>
                    <a:pt x="44" y="38"/>
                  </a:lnTo>
                  <a:lnTo>
                    <a:pt x="44" y="49"/>
                  </a:lnTo>
                  <a:close/>
                  <a:moveTo>
                    <a:pt x="44" y="108"/>
                  </a:moveTo>
                  <a:lnTo>
                    <a:pt x="44" y="108"/>
                  </a:lnTo>
                  <a:lnTo>
                    <a:pt x="40" y="99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0" y="77"/>
                  </a:lnTo>
                  <a:lnTo>
                    <a:pt x="44" y="67"/>
                  </a:lnTo>
                  <a:lnTo>
                    <a:pt x="44" y="108"/>
                  </a:lnTo>
                  <a:lnTo>
                    <a:pt x="44" y="108"/>
                  </a:lnTo>
                  <a:close/>
                  <a:moveTo>
                    <a:pt x="44" y="38"/>
                  </a:moveTo>
                  <a:lnTo>
                    <a:pt x="44" y="49"/>
                  </a:lnTo>
                  <a:lnTo>
                    <a:pt x="44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44" y="38"/>
                  </a:lnTo>
                  <a:lnTo>
                    <a:pt x="44" y="38"/>
                  </a:lnTo>
                  <a:close/>
                  <a:moveTo>
                    <a:pt x="44" y="127"/>
                  </a:moveTo>
                  <a:lnTo>
                    <a:pt x="44" y="138"/>
                  </a:lnTo>
                  <a:lnTo>
                    <a:pt x="32" y="150"/>
                  </a:lnTo>
                  <a:lnTo>
                    <a:pt x="32" y="150"/>
                  </a:lnTo>
                  <a:lnTo>
                    <a:pt x="28" y="151"/>
                  </a:lnTo>
                  <a:lnTo>
                    <a:pt x="25" y="150"/>
                  </a:lnTo>
                  <a:lnTo>
                    <a:pt x="25" y="150"/>
                  </a:lnTo>
                  <a:lnTo>
                    <a:pt x="24" y="147"/>
                  </a:lnTo>
                  <a:lnTo>
                    <a:pt x="25" y="143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4" y="127"/>
                  </a:lnTo>
                  <a:lnTo>
                    <a:pt x="44" y="127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9" y="85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9" y="91"/>
                  </a:lnTo>
                  <a:lnTo>
                    <a:pt x="25" y="92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" y="91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85"/>
                  </a:lnTo>
                  <a:lnTo>
                    <a:pt x="4" y="84"/>
                  </a:lnTo>
                  <a:lnTo>
                    <a:pt x="4" y="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177"/>
            <p:cNvSpPr>
              <a:spLocks noEditPoints="1"/>
            </p:cNvSpPr>
            <p:nvPr/>
          </p:nvSpPr>
          <p:spPr bwMode="auto">
            <a:xfrm>
              <a:off x="3665900" y="2096024"/>
              <a:ext cx="419100" cy="578740"/>
            </a:xfrm>
            <a:custGeom>
              <a:avLst/>
              <a:gdLst>
                <a:gd name="T0" fmla="*/ 132 w 264"/>
                <a:gd name="T1" fmla="*/ 7 h 382"/>
                <a:gd name="T2" fmla="*/ 140 w 264"/>
                <a:gd name="T3" fmla="*/ 126 h 382"/>
                <a:gd name="T4" fmla="*/ 156 w 264"/>
                <a:gd name="T5" fmla="*/ 128 h 382"/>
                <a:gd name="T6" fmla="*/ 186 w 264"/>
                <a:gd name="T7" fmla="*/ 142 h 382"/>
                <a:gd name="T8" fmla="*/ 206 w 264"/>
                <a:gd name="T9" fmla="*/ 166 h 382"/>
                <a:gd name="T10" fmla="*/ 218 w 264"/>
                <a:gd name="T11" fmla="*/ 196 h 382"/>
                <a:gd name="T12" fmla="*/ 220 w 264"/>
                <a:gd name="T13" fmla="*/ 212 h 382"/>
                <a:gd name="T14" fmla="*/ 220 w 264"/>
                <a:gd name="T15" fmla="*/ 222 h 382"/>
                <a:gd name="T16" fmla="*/ 215 w 264"/>
                <a:gd name="T17" fmla="*/ 239 h 382"/>
                <a:gd name="T18" fmla="*/ 210 w 264"/>
                <a:gd name="T19" fmla="*/ 254 h 382"/>
                <a:gd name="T20" fmla="*/ 194 w 264"/>
                <a:gd name="T21" fmla="*/ 275 h 382"/>
                <a:gd name="T22" fmla="*/ 174 w 264"/>
                <a:gd name="T23" fmla="*/ 290 h 382"/>
                <a:gd name="T24" fmla="*/ 159 w 264"/>
                <a:gd name="T25" fmla="*/ 296 h 382"/>
                <a:gd name="T26" fmla="*/ 141 w 264"/>
                <a:gd name="T27" fmla="*/ 300 h 382"/>
                <a:gd name="T28" fmla="*/ 132 w 264"/>
                <a:gd name="T29" fmla="*/ 300 h 382"/>
                <a:gd name="T30" fmla="*/ 132 w 264"/>
                <a:gd name="T31" fmla="*/ 327 h 382"/>
                <a:gd name="T32" fmla="*/ 144 w 264"/>
                <a:gd name="T33" fmla="*/ 333 h 382"/>
                <a:gd name="T34" fmla="*/ 149 w 264"/>
                <a:gd name="T35" fmla="*/ 345 h 382"/>
                <a:gd name="T36" fmla="*/ 148 w 264"/>
                <a:gd name="T37" fmla="*/ 353 h 382"/>
                <a:gd name="T38" fmla="*/ 138 w 264"/>
                <a:gd name="T39" fmla="*/ 363 h 382"/>
                <a:gd name="T40" fmla="*/ 132 w 264"/>
                <a:gd name="T41" fmla="*/ 382 h 382"/>
                <a:gd name="T42" fmla="*/ 228 w 264"/>
                <a:gd name="T43" fmla="*/ 361 h 382"/>
                <a:gd name="T44" fmla="*/ 228 w 264"/>
                <a:gd name="T45" fmla="*/ 357 h 382"/>
                <a:gd name="T46" fmla="*/ 221 w 264"/>
                <a:gd name="T47" fmla="*/ 349 h 382"/>
                <a:gd name="T48" fmla="*/ 201 w 264"/>
                <a:gd name="T49" fmla="*/ 340 h 382"/>
                <a:gd name="T50" fmla="*/ 182 w 264"/>
                <a:gd name="T51" fmla="*/ 336 h 382"/>
                <a:gd name="T52" fmla="*/ 214 w 264"/>
                <a:gd name="T53" fmla="*/ 315 h 382"/>
                <a:gd name="T54" fmla="*/ 241 w 264"/>
                <a:gd name="T55" fmla="*/ 287 h 382"/>
                <a:gd name="T56" fmla="*/ 257 w 264"/>
                <a:gd name="T57" fmla="*/ 253 h 382"/>
                <a:gd name="T58" fmla="*/ 264 w 264"/>
                <a:gd name="T59" fmla="*/ 212 h 382"/>
                <a:gd name="T60" fmla="*/ 263 w 264"/>
                <a:gd name="T61" fmla="*/ 200 h 382"/>
                <a:gd name="T62" fmla="*/ 259 w 264"/>
                <a:gd name="T63" fmla="*/ 177 h 382"/>
                <a:gd name="T64" fmla="*/ 251 w 264"/>
                <a:gd name="T65" fmla="*/ 156 h 382"/>
                <a:gd name="T66" fmla="*/ 240 w 264"/>
                <a:gd name="T67" fmla="*/ 137 h 382"/>
                <a:gd name="T68" fmla="*/ 225 w 264"/>
                <a:gd name="T69" fmla="*/ 119 h 382"/>
                <a:gd name="T70" fmla="*/ 207 w 264"/>
                <a:gd name="T71" fmla="*/ 104 h 382"/>
                <a:gd name="T72" fmla="*/ 187 w 264"/>
                <a:gd name="T73" fmla="*/ 93 h 382"/>
                <a:gd name="T74" fmla="*/ 165 w 264"/>
                <a:gd name="T75" fmla="*/ 85 h 382"/>
                <a:gd name="T76" fmla="*/ 174 w 264"/>
                <a:gd name="T77" fmla="*/ 20 h 382"/>
                <a:gd name="T78" fmla="*/ 111 w 264"/>
                <a:gd name="T79" fmla="*/ 0 h 382"/>
                <a:gd name="T80" fmla="*/ 118 w 264"/>
                <a:gd name="T81" fmla="*/ 195 h 382"/>
                <a:gd name="T82" fmla="*/ 132 w 264"/>
                <a:gd name="T83" fmla="*/ 7 h 382"/>
                <a:gd name="T84" fmla="*/ 132 w 264"/>
                <a:gd name="T85" fmla="*/ 300 h 382"/>
                <a:gd name="T86" fmla="*/ 118 w 264"/>
                <a:gd name="T87" fmla="*/ 299 h 382"/>
                <a:gd name="T88" fmla="*/ 92 w 264"/>
                <a:gd name="T89" fmla="*/ 291 h 382"/>
                <a:gd name="T90" fmla="*/ 119 w 264"/>
                <a:gd name="T91" fmla="*/ 284 h 382"/>
                <a:gd name="T92" fmla="*/ 58 w 264"/>
                <a:gd name="T93" fmla="*/ 260 h 382"/>
                <a:gd name="T94" fmla="*/ 0 w 264"/>
                <a:gd name="T95" fmla="*/ 260 h 382"/>
                <a:gd name="T96" fmla="*/ 22 w 264"/>
                <a:gd name="T97" fmla="*/ 284 h 382"/>
                <a:gd name="T98" fmla="*/ 34 w 264"/>
                <a:gd name="T99" fmla="*/ 300 h 382"/>
                <a:gd name="T100" fmla="*/ 65 w 264"/>
                <a:gd name="T101" fmla="*/ 326 h 382"/>
                <a:gd name="T102" fmla="*/ 83 w 264"/>
                <a:gd name="T103" fmla="*/ 336 h 382"/>
                <a:gd name="T104" fmla="*/ 49 w 264"/>
                <a:gd name="T105" fmla="*/ 345 h 382"/>
                <a:gd name="T106" fmla="*/ 39 w 264"/>
                <a:gd name="T107" fmla="*/ 353 h 382"/>
                <a:gd name="T108" fmla="*/ 35 w 264"/>
                <a:gd name="T109" fmla="*/ 361 h 382"/>
                <a:gd name="T110" fmla="*/ 132 w 264"/>
                <a:gd name="T111" fmla="*/ 382 h 382"/>
                <a:gd name="T112" fmla="*/ 132 w 264"/>
                <a:gd name="T113" fmla="*/ 364 h 382"/>
                <a:gd name="T114" fmla="*/ 119 w 264"/>
                <a:gd name="T115" fmla="*/ 359 h 382"/>
                <a:gd name="T116" fmla="*/ 114 w 264"/>
                <a:gd name="T117" fmla="*/ 345 h 382"/>
                <a:gd name="T118" fmla="*/ 115 w 264"/>
                <a:gd name="T119" fmla="*/ 338 h 382"/>
                <a:gd name="T120" fmla="*/ 125 w 264"/>
                <a:gd name="T121" fmla="*/ 329 h 382"/>
                <a:gd name="T122" fmla="*/ 132 w 264"/>
                <a:gd name="T123" fmla="*/ 30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4" h="382">
                  <a:moveTo>
                    <a:pt x="174" y="20"/>
                  </a:moveTo>
                  <a:lnTo>
                    <a:pt x="132" y="7"/>
                  </a:lnTo>
                  <a:lnTo>
                    <a:pt x="132" y="151"/>
                  </a:lnTo>
                  <a:lnTo>
                    <a:pt x="140" y="126"/>
                  </a:lnTo>
                  <a:lnTo>
                    <a:pt x="140" y="126"/>
                  </a:lnTo>
                  <a:lnTo>
                    <a:pt x="156" y="128"/>
                  </a:lnTo>
                  <a:lnTo>
                    <a:pt x="172" y="134"/>
                  </a:lnTo>
                  <a:lnTo>
                    <a:pt x="186" y="142"/>
                  </a:lnTo>
                  <a:lnTo>
                    <a:pt x="197" y="153"/>
                  </a:lnTo>
                  <a:lnTo>
                    <a:pt x="206" y="166"/>
                  </a:lnTo>
                  <a:lnTo>
                    <a:pt x="214" y="180"/>
                  </a:lnTo>
                  <a:lnTo>
                    <a:pt x="218" y="196"/>
                  </a:lnTo>
                  <a:lnTo>
                    <a:pt x="220" y="204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0" y="222"/>
                  </a:lnTo>
                  <a:lnTo>
                    <a:pt x="218" y="230"/>
                  </a:lnTo>
                  <a:lnTo>
                    <a:pt x="215" y="239"/>
                  </a:lnTo>
                  <a:lnTo>
                    <a:pt x="213" y="246"/>
                  </a:lnTo>
                  <a:lnTo>
                    <a:pt x="210" y="254"/>
                  </a:lnTo>
                  <a:lnTo>
                    <a:pt x="205" y="262"/>
                  </a:lnTo>
                  <a:lnTo>
                    <a:pt x="194" y="275"/>
                  </a:lnTo>
                  <a:lnTo>
                    <a:pt x="182" y="286"/>
                  </a:lnTo>
                  <a:lnTo>
                    <a:pt x="174" y="290"/>
                  </a:lnTo>
                  <a:lnTo>
                    <a:pt x="167" y="294"/>
                  </a:lnTo>
                  <a:lnTo>
                    <a:pt x="159" y="296"/>
                  </a:lnTo>
                  <a:lnTo>
                    <a:pt x="150" y="299"/>
                  </a:lnTo>
                  <a:lnTo>
                    <a:pt x="141" y="300"/>
                  </a:lnTo>
                  <a:lnTo>
                    <a:pt x="132" y="300"/>
                  </a:lnTo>
                  <a:lnTo>
                    <a:pt x="132" y="300"/>
                  </a:lnTo>
                  <a:lnTo>
                    <a:pt x="132" y="327"/>
                  </a:lnTo>
                  <a:lnTo>
                    <a:pt x="132" y="327"/>
                  </a:lnTo>
                  <a:lnTo>
                    <a:pt x="138" y="329"/>
                  </a:lnTo>
                  <a:lnTo>
                    <a:pt x="144" y="333"/>
                  </a:lnTo>
                  <a:lnTo>
                    <a:pt x="148" y="338"/>
                  </a:lnTo>
                  <a:lnTo>
                    <a:pt x="149" y="345"/>
                  </a:lnTo>
                  <a:lnTo>
                    <a:pt x="149" y="345"/>
                  </a:lnTo>
                  <a:lnTo>
                    <a:pt x="148" y="353"/>
                  </a:lnTo>
                  <a:lnTo>
                    <a:pt x="144" y="359"/>
                  </a:lnTo>
                  <a:lnTo>
                    <a:pt x="138" y="363"/>
                  </a:lnTo>
                  <a:lnTo>
                    <a:pt x="132" y="364"/>
                  </a:lnTo>
                  <a:lnTo>
                    <a:pt x="132" y="382"/>
                  </a:lnTo>
                  <a:lnTo>
                    <a:pt x="228" y="382"/>
                  </a:lnTo>
                  <a:lnTo>
                    <a:pt x="228" y="361"/>
                  </a:lnTo>
                  <a:lnTo>
                    <a:pt x="228" y="361"/>
                  </a:lnTo>
                  <a:lnTo>
                    <a:pt x="228" y="357"/>
                  </a:lnTo>
                  <a:lnTo>
                    <a:pt x="225" y="353"/>
                  </a:lnTo>
                  <a:lnTo>
                    <a:pt x="221" y="349"/>
                  </a:lnTo>
                  <a:lnTo>
                    <a:pt x="215" y="345"/>
                  </a:lnTo>
                  <a:lnTo>
                    <a:pt x="201" y="340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99" y="326"/>
                  </a:lnTo>
                  <a:lnTo>
                    <a:pt x="214" y="315"/>
                  </a:lnTo>
                  <a:lnTo>
                    <a:pt x="229" y="302"/>
                  </a:lnTo>
                  <a:lnTo>
                    <a:pt x="241" y="287"/>
                  </a:lnTo>
                  <a:lnTo>
                    <a:pt x="251" y="271"/>
                  </a:lnTo>
                  <a:lnTo>
                    <a:pt x="257" y="253"/>
                  </a:lnTo>
                  <a:lnTo>
                    <a:pt x="263" y="233"/>
                  </a:lnTo>
                  <a:lnTo>
                    <a:pt x="264" y="212"/>
                  </a:lnTo>
                  <a:lnTo>
                    <a:pt x="264" y="212"/>
                  </a:lnTo>
                  <a:lnTo>
                    <a:pt x="263" y="200"/>
                  </a:lnTo>
                  <a:lnTo>
                    <a:pt x="262" y="189"/>
                  </a:lnTo>
                  <a:lnTo>
                    <a:pt x="259" y="177"/>
                  </a:lnTo>
                  <a:lnTo>
                    <a:pt x="256" y="166"/>
                  </a:lnTo>
                  <a:lnTo>
                    <a:pt x="251" y="156"/>
                  </a:lnTo>
                  <a:lnTo>
                    <a:pt x="245" y="146"/>
                  </a:lnTo>
                  <a:lnTo>
                    <a:pt x="240" y="137"/>
                  </a:lnTo>
                  <a:lnTo>
                    <a:pt x="232" y="127"/>
                  </a:lnTo>
                  <a:lnTo>
                    <a:pt x="225" y="119"/>
                  </a:lnTo>
                  <a:lnTo>
                    <a:pt x="215" y="111"/>
                  </a:lnTo>
                  <a:lnTo>
                    <a:pt x="207" y="104"/>
                  </a:lnTo>
                  <a:lnTo>
                    <a:pt x="198" y="99"/>
                  </a:lnTo>
                  <a:lnTo>
                    <a:pt x="187" y="93"/>
                  </a:lnTo>
                  <a:lnTo>
                    <a:pt x="176" y="88"/>
                  </a:lnTo>
                  <a:lnTo>
                    <a:pt x="165" y="85"/>
                  </a:lnTo>
                  <a:lnTo>
                    <a:pt x="153" y="82"/>
                  </a:lnTo>
                  <a:lnTo>
                    <a:pt x="174" y="20"/>
                  </a:lnTo>
                  <a:close/>
                  <a:moveTo>
                    <a:pt x="132" y="7"/>
                  </a:moveTo>
                  <a:lnTo>
                    <a:pt x="111" y="0"/>
                  </a:lnTo>
                  <a:lnTo>
                    <a:pt x="56" y="174"/>
                  </a:lnTo>
                  <a:lnTo>
                    <a:pt x="118" y="195"/>
                  </a:lnTo>
                  <a:lnTo>
                    <a:pt x="132" y="151"/>
                  </a:lnTo>
                  <a:lnTo>
                    <a:pt x="132" y="7"/>
                  </a:lnTo>
                  <a:lnTo>
                    <a:pt x="132" y="7"/>
                  </a:lnTo>
                  <a:close/>
                  <a:moveTo>
                    <a:pt x="132" y="300"/>
                  </a:moveTo>
                  <a:lnTo>
                    <a:pt x="132" y="300"/>
                  </a:lnTo>
                  <a:lnTo>
                    <a:pt x="118" y="299"/>
                  </a:lnTo>
                  <a:lnTo>
                    <a:pt x="104" y="296"/>
                  </a:lnTo>
                  <a:lnTo>
                    <a:pt x="92" y="291"/>
                  </a:lnTo>
                  <a:lnTo>
                    <a:pt x="80" y="284"/>
                  </a:lnTo>
                  <a:lnTo>
                    <a:pt x="119" y="284"/>
                  </a:lnTo>
                  <a:lnTo>
                    <a:pt x="119" y="260"/>
                  </a:lnTo>
                  <a:lnTo>
                    <a:pt x="58" y="260"/>
                  </a:lnTo>
                  <a:lnTo>
                    <a:pt x="10" y="260"/>
                  </a:lnTo>
                  <a:lnTo>
                    <a:pt x="0" y="260"/>
                  </a:lnTo>
                  <a:lnTo>
                    <a:pt x="0" y="284"/>
                  </a:lnTo>
                  <a:lnTo>
                    <a:pt x="22" y="284"/>
                  </a:lnTo>
                  <a:lnTo>
                    <a:pt x="22" y="284"/>
                  </a:lnTo>
                  <a:lnTo>
                    <a:pt x="34" y="300"/>
                  </a:lnTo>
                  <a:lnTo>
                    <a:pt x="48" y="314"/>
                  </a:lnTo>
                  <a:lnTo>
                    <a:pt x="65" y="326"/>
                  </a:lnTo>
                  <a:lnTo>
                    <a:pt x="83" y="336"/>
                  </a:lnTo>
                  <a:lnTo>
                    <a:pt x="83" y="336"/>
                  </a:lnTo>
                  <a:lnTo>
                    <a:pt x="64" y="340"/>
                  </a:lnTo>
                  <a:lnTo>
                    <a:pt x="49" y="345"/>
                  </a:lnTo>
                  <a:lnTo>
                    <a:pt x="44" y="349"/>
                  </a:lnTo>
                  <a:lnTo>
                    <a:pt x="39" y="353"/>
                  </a:lnTo>
                  <a:lnTo>
                    <a:pt x="37" y="357"/>
                  </a:lnTo>
                  <a:lnTo>
                    <a:pt x="35" y="361"/>
                  </a:lnTo>
                  <a:lnTo>
                    <a:pt x="35" y="382"/>
                  </a:lnTo>
                  <a:lnTo>
                    <a:pt x="132" y="382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25" y="363"/>
                  </a:lnTo>
                  <a:lnTo>
                    <a:pt x="119" y="359"/>
                  </a:lnTo>
                  <a:lnTo>
                    <a:pt x="115" y="353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15" y="338"/>
                  </a:lnTo>
                  <a:lnTo>
                    <a:pt x="119" y="333"/>
                  </a:lnTo>
                  <a:lnTo>
                    <a:pt x="125" y="329"/>
                  </a:lnTo>
                  <a:lnTo>
                    <a:pt x="132" y="327"/>
                  </a:lnTo>
                  <a:lnTo>
                    <a:pt x="132" y="3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005625" y="2015728"/>
              <a:ext cx="363538" cy="210589"/>
              <a:chOff x="3143251" y="1577975"/>
              <a:chExt cx="363538" cy="220663"/>
            </a:xfrm>
            <a:solidFill>
              <a:schemeClr val="accent4"/>
            </a:solidFill>
          </p:grpSpPr>
          <p:sp>
            <p:nvSpPr>
              <p:cNvPr id="60" name="Freeform 178"/>
              <p:cNvSpPr>
                <a:spLocks noEditPoints="1"/>
              </p:cNvSpPr>
              <p:nvPr/>
            </p:nvSpPr>
            <p:spPr bwMode="auto">
              <a:xfrm>
                <a:off x="3143251" y="1577975"/>
                <a:ext cx="215900" cy="212725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Freeform 179"/>
              <p:cNvSpPr>
                <a:spLocks/>
              </p:cNvSpPr>
              <p:nvPr/>
            </p:nvSpPr>
            <p:spPr bwMode="auto">
              <a:xfrm>
                <a:off x="3335338" y="1706563"/>
                <a:ext cx="106363" cy="65088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Freeform 180"/>
              <p:cNvSpPr>
                <a:spLocks/>
              </p:cNvSpPr>
              <p:nvPr/>
            </p:nvSpPr>
            <p:spPr bwMode="auto">
              <a:xfrm>
                <a:off x="3368676" y="1717675"/>
                <a:ext cx="138113" cy="80963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3" name="Freeform 181"/>
            <p:cNvSpPr>
              <a:spLocks noEditPoints="1"/>
            </p:cNvSpPr>
            <p:nvPr/>
          </p:nvSpPr>
          <p:spPr bwMode="auto">
            <a:xfrm>
              <a:off x="4018325" y="3239868"/>
              <a:ext cx="436563" cy="148472"/>
            </a:xfrm>
            <a:custGeom>
              <a:avLst/>
              <a:gdLst>
                <a:gd name="T0" fmla="*/ 239 w 275"/>
                <a:gd name="T1" fmla="*/ 40 h 98"/>
                <a:gd name="T2" fmla="*/ 258 w 275"/>
                <a:gd name="T3" fmla="*/ 65 h 98"/>
                <a:gd name="T4" fmla="*/ 239 w 275"/>
                <a:gd name="T5" fmla="*/ 88 h 98"/>
                <a:gd name="T6" fmla="*/ 275 w 275"/>
                <a:gd name="T7" fmla="*/ 78 h 98"/>
                <a:gd name="T8" fmla="*/ 239 w 275"/>
                <a:gd name="T9" fmla="*/ 40 h 98"/>
                <a:gd name="T10" fmla="*/ 118 w 275"/>
                <a:gd name="T11" fmla="*/ 15 h 98"/>
                <a:gd name="T12" fmla="*/ 111 w 275"/>
                <a:gd name="T13" fmla="*/ 11 h 98"/>
                <a:gd name="T14" fmla="*/ 84 w 275"/>
                <a:gd name="T15" fmla="*/ 8 h 98"/>
                <a:gd name="T16" fmla="*/ 107 w 275"/>
                <a:gd name="T17" fmla="*/ 14 h 98"/>
                <a:gd name="T18" fmla="*/ 113 w 275"/>
                <a:gd name="T19" fmla="*/ 17 h 98"/>
                <a:gd name="T20" fmla="*/ 113 w 275"/>
                <a:gd name="T21" fmla="*/ 22 h 98"/>
                <a:gd name="T22" fmla="*/ 110 w 275"/>
                <a:gd name="T23" fmla="*/ 36 h 98"/>
                <a:gd name="T24" fmla="*/ 109 w 275"/>
                <a:gd name="T25" fmla="*/ 33 h 98"/>
                <a:gd name="T26" fmla="*/ 84 w 275"/>
                <a:gd name="T27" fmla="*/ 26 h 98"/>
                <a:gd name="T28" fmla="*/ 99 w 275"/>
                <a:gd name="T29" fmla="*/ 76 h 98"/>
                <a:gd name="T30" fmla="*/ 103 w 275"/>
                <a:gd name="T31" fmla="*/ 76 h 98"/>
                <a:gd name="T32" fmla="*/ 228 w 275"/>
                <a:gd name="T33" fmla="*/ 98 h 98"/>
                <a:gd name="T34" fmla="*/ 239 w 275"/>
                <a:gd name="T35" fmla="*/ 88 h 98"/>
                <a:gd name="T36" fmla="*/ 228 w 275"/>
                <a:gd name="T37" fmla="*/ 94 h 98"/>
                <a:gd name="T38" fmla="*/ 225 w 275"/>
                <a:gd name="T39" fmla="*/ 92 h 98"/>
                <a:gd name="T40" fmla="*/ 220 w 275"/>
                <a:gd name="T41" fmla="*/ 90 h 98"/>
                <a:gd name="T42" fmla="*/ 218 w 275"/>
                <a:gd name="T43" fmla="*/ 83 h 98"/>
                <a:gd name="T44" fmla="*/ 220 w 275"/>
                <a:gd name="T45" fmla="*/ 80 h 98"/>
                <a:gd name="T46" fmla="*/ 224 w 275"/>
                <a:gd name="T47" fmla="*/ 76 h 98"/>
                <a:gd name="T48" fmla="*/ 226 w 275"/>
                <a:gd name="T49" fmla="*/ 76 h 98"/>
                <a:gd name="T50" fmla="*/ 222 w 275"/>
                <a:gd name="T51" fmla="*/ 72 h 98"/>
                <a:gd name="T52" fmla="*/ 221 w 275"/>
                <a:gd name="T53" fmla="*/ 67 h 98"/>
                <a:gd name="T54" fmla="*/ 222 w 275"/>
                <a:gd name="T55" fmla="*/ 64 h 98"/>
                <a:gd name="T56" fmla="*/ 226 w 275"/>
                <a:gd name="T57" fmla="*/ 60 h 98"/>
                <a:gd name="T58" fmla="*/ 230 w 275"/>
                <a:gd name="T59" fmla="*/ 60 h 98"/>
                <a:gd name="T60" fmla="*/ 225 w 275"/>
                <a:gd name="T61" fmla="*/ 56 h 98"/>
                <a:gd name="T62" fmla="*/ 225 w 275"/>
                <a:gd name="T63" fmla="*/ 49 h 98"/>
                <a:gd name="T64" fmla="*/ 226 w 275"/>
                <a:gd name="T65" fmla="*/ 46 h 98"/>
                <a:gd name="T66" fmla="*/ 232 w 275"/>
                <a:gd name="T67" fmla="*/ 42 h 98"/>
                <a:gd name="T68" fmla="*/ 237 w 275"/>
                <a:gd name="T69" fmla="*/ 44 h 98"/>
                <a:gd name="T70" fmla="*/ 239 w 275"/>
                <a:gd name="T71" fmla="*/ 40 h 98"/>
                <a:gd name="T72" fmla="*/ 63 w 275"/>
                <a:gd name="T73" fmla="*/ 0 h 98"/>
                <a:gd name="T74" fmla="*/ 60 w 275"/>
                <a:gd name="T75" fmla="*/ 0 h 98"/>
                <a:gd name="T76" fmla="*/ 54 w 275"/>
                <a:gd name="T77" fmla="*/ 3 h 98"/>
                <a:gd name="T78" fmla="*/ 33 w 275"/>
                <a:gd name="T79" fmla="*/ 2 h 98"/>
                <a:gd name="T80" fmla="*/ 27 w 275"/>
                <a:gd name="T81" fmla="*/ 0 h 98"/>
                <a:gd name="T82" fmla="*/ 18 w 275"/>
                <a:gd name="T83" fmla="*/ 3 h 98"/>
                <a:gd name="T84" fmla="*/ 8 w 275"/>
                <a:gd name="T85" fmla="*/ 8 h 98"/>
                <a:gd name="T86" fmla="*/ 3 w 275"/>
                <a:gd name="T87" fmla="*/ 18 h 98"/>
                <a:gd name="T88" fmla="*/ 2 w 275"/>
                <a:gd name="T89" fmla="*/ 22 h 98"/>
                <a:gd name="T90" fmla="*/ 2 w 275"/>
                <a:gd name="T91" fmla="*/ 33 h 98"/>
                <a:gd name="T92" fmla="*/ 6 w 275"/>
                <a:gd name="T93" fmla="*/ 44 h 98"/>
                <a:gd name="T94" fmla="*/ 12 w 275"/>
                <a:gd name="T95" fmla="*/ 50 h 98"/>
                <a:gd name="T96" fmla="*/ 23 w 275"/>
                <a:gd name="T97" fmla="*/ 54 h 98"/>
                <a:gd name="T98" fmla="*/ 50 w 275"/>
                <a:gd name="T99" fmla="*/ 23 h 98"/>
                <a:gd name="T100" fmla="*/ 42 w 275"/>
                <a:gd name="T101" fmla="*/ 59 h 98"/>
                <a:gd name="T102" fmla="*/ 45 w 275"/>
                <a:gd name="T103" fmla="*/ 64 h 98"/>
                <a:gd name="T104" fmla="*/ 49 w 275"/>
                <a:gd name="T105" fmla="*/ 67 h 98"/>
                <a:gd name="T106" fmla="*/ 84 w 275"/>
                <a:gd name="T107" fmla="*/ 26 h 98"/>
                <a:gd name="T108" fmla="*/ 61 w 275"/>
                <a:gd name="T109" fmla="*/ 22 h 98"/>
                <a:gd name="T110" fmla="*/ 54 w 275"/>
                <a:gd name="T111" fmla="*/ 25 h 98"/>
                <a:gd name="T112" fmla="*/ 57 w 275"/>
                <a:gd name="T113" fmla="*/ 11 h 98"/>
                <a:gd name="T114" fmla="*/ 60 w 275"/>
                <a:gd name="T115" fmla="*/ 7 h 98"/>
                <a:gd name="T116" fmla="*/ 65 w 275"/>
                <a:gd name="T117" fmla="*/ 6 h 98"/>
                <a:gd name="T118" fmla="*/ 84 w 275"/>
                <a:gd name="T119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5" h="98">
                  <a:moveTo>
                    <a:pt x="240" y="40"/>
                  </a:moveTo>
                  <a:lnTo>
                    <a:pt x="239" y="40"/>
                  </a:lnTo>
                  <a:lnTo>
                    <a:pt x="239" y="44"/>
                  </a:lnTo>
                  <a:lnTo>
                    <a:pt x="258" y="65"/>
                  </a:lnTo>
                  <a:lnTo>
                    <a:pt x="255" y="82"/>
                  </a:lnTo>
                  <a:lnTo>
                    <a:pt x="239" y="88"/>
                  </a:lnTo>
                  <a:lnTo>
                    <a:pt x="239" y="94"/>
                  </a:lnTo>
                  <a:lnTo>
                    <a:pt x="275" y="78"/>
                  </a:lnTo>
                  <a:lnTo>
                    <a:pt x="240" y="40"/>
                  </a:lnTo>
                  <a:close/>
                  <a:moveTo>
                    <a:pt x="239" y="40"/>
                  </a:moveTo>
                  <a:lnTo>
                    <a:pt x="118" y="15"/>
                  </a:lnTo>
                  <a:lnTo>
                    <a:pt x="118" y="15"/>
                  </a:lnTo>
                  <a:lnTo>
                    <a:pt x="115" y="13"/>
                  </a:lnTo>
                  <a:lnTo>
                    <a:pt x="111" y="11"/>
                  </a:lnTo>
                  <a:lnTo>
                    <a:pt x="84" y="4"/>
                  </a:lnTo>
                  <a:lnTo>
                    <a:pt x="84" y="8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10" y="15"/>
                  </a:lnTo>
                  <a:lnTo>
                    <a:pt x="113" y="17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9" y="33"/>
                  </a:lnTo>
                  <a:lnTo>
                    <a:pt x="105" y="30"/>
                  </a:lnTo>
                  <a:lnTo>
                    <a:pt x="84" y="26"/>
                  </a:lnTo>
                  <a:lnTo>
                    <a:pt x="84" y="7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3" y="76"/>
                  </a:lnTo>
                  <a:lnTo>
                    <a:pt x="106" y="73"/>
                  </a:lnTo>
                  <a:lnTo>
                    <a:pt x="228" y="98"/>
                  </a:lnTo>
                  <a:lnTo>
                    <a:pt x="239" y="94"/>
                  </a:lnTo>
                  <a:lnTo>
                    <a:pt x="239" y="88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5" y="92"/>
                  </a:lnTo>
                  <a:lnTo>
                    <a:pt x="225" y="92"/>
                  </a:lnTo>
                  <a:lnTo>
                    <a:pt x="222" y="91"/>
                  </a:lnTo>
                  <a:lnTo>
                    <a:pt x="220" y="90"/>
                  </a:lnTo>
                  <a:lnTo>
                    <a:pt x="218" y="86"/>
                  </a:lnTo>
                  <a:lnTo>
                    <a:pt x="218" y="83"/>
                  </a:lnTo>
                  <a:lnTo>
                    <a:pt x="218" y="83"/>
                  </a:lnTo>
                  <a:lnTo>
                    <a:pt x="220" y="80"/>
                  </a:lnTo>
                  <a:lnTo>
                    <a:pt x="221" y="78"/>
                  </a:lnTo>
                  <a:lnTo>
                    <a:pt x="224" y="76"/>
                  </a:lnTo>
                  <a:lnTo>
                    <a:pt x="226" y="76"/>
                  </a:lnTo>
                  <a:lnTo>
                    <a:pt x="226" y="76"/>
                  </a:lnTo>
                  <a:lnTo>
                    <a:pt x="224" y="75"/>
                  </a:lnTo>
                  <a:lnTo>
                    <a:pt x="222" y="72"/>
                  </a:lnTo>
                  <a:lnTo>
                    <a:pt x="221" y="69"/>
                  </a:lnTo>
                  <a:lnTo>
                    <a:pt x="221" y="67"/>
                  </a:lnTo>
                  <a:lnTo>
                    <a:pt x="221" y="67"/>
                  </a:lnTo>
                  <a:lnTo>
                    <a:pt x="222" y="64"/>
                  </a:lnTo>
                  <a:lnTo>
                    <a:pt x="225" y="61"/>
                  </a:lnTo>
                  <a:lnTo>
                    <a:pt x="226" y="60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28" y="57"/>
                  </a:lnTo>
                  <a:lnTo>
                    <a:pt x="225" y="56"/>
                  </a:lnTo>
                  <a:lnTo>
                    <a:pt x="225" y="53"/>
                  </a:lnTo>
                  <a:lnTo>
                    <a:pt x="225" y="49"/>
                  </a:lnTo>
                  <a:lnTo>
                    <a:pt x="225" y="49"/>
                  </a:lnTo>
                  <a:lnTo>
                    <a:pt x="226" y="46"/>
                  </a:lnTo>
                  <a:lnTo>
                    <a:pt x="229" y="44"/>
                  </a:lnTo>
                  <a:lnTo>
                    <a:pt x="232" y="42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9" y="44"/>
                  </a:lnTo>
                  <a:lnTo>
                    <a:pt x="239" y="40"/>
                  </a:lnTo>
                  <a:close/>
                  <a:moveTo>
                    <a:pt x="84" y="4"/>
                  </a:moveTo>
                  <a:lnTo>
                    <a:pt x="63" y="0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6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2" y="33"/>
                  </a:lnTo>
                  <a:lnTo>
                    <a:pt x="3" y="38"/>
                  </a:lnTo>
                  <a:lnTo>
                    <a:pt x="6" y="44"/>
                  </a:lnTo>
                  <a:lnTo>
                    <a:pt x="8" y="48"/>
                  </a:lnTo>
                  <a:lnTo>
                    <a:pt x="12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35" y="57"/>
                  </a:lnTo>
                  <a:lnTo>
                    <a:pt x="50" y="23"/>
                  </a:lnTo>
                  <a:lnTo>
                    <a:pt x="42" y="59"/>
                  </a:lnTo>
                  <a:lnTo>
                    <a:pt x="42" y="59"/>
                  </a:lnTo>
                  <a:lnTo>
                    <a:pt x="44" y="61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84" y="73"/>
                  </a:lnTo>
                  <a:lnTo>
                    <a:pt x="84" y="26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4" y="2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8" y="8"/>
                  </a:lnTo>
                  <a:lnTo>
                    <a:pt x="60" y="7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84" y="8"/>
                  </a:lnTo>
                  <a:lnTo>
                    <a:pt x="84" y="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2378437" y="3614079"/>
              <a:ext cx="247651" cy="298459"/>
              <a:chOff x="1516063" y="3252788"/>
              <a:chExt cx="247651" cy="312737"/>
            </a:xfrm>
            <a:solidFill>
              <a:schemeClr val="accent4"/>
            </a:solidFill>
          </p:grpSpPr>
          <p:sp>
            <p:nvSpPr>
              <p:cNvPr id="57" name="Freeform 182"/>
              <p:cNvSpPr>
                <a:spLocks/>
              </p:cNvSpPr>
              <p:nvPr/>
            </p:nvSpPr>
            <p:spPr bwMode="auto">
              <a:xfrm>
                <a:off x="1527176" y="3263900"/>
                <a:ext cx="236538" cy="301625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Freeform 183"/>
              <p:cNvSpPr>
                <a:spLocks/>
              </p:cNvSpPr>
              <p:nvPr/>
            </p:nvSpPr>
            <p:spPr bwMode="auto">
              <a:xfrm>
                <a:off x="1516063" y="3252788"/>
                <a:ext cx="114300" cy="79375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Freeform 184"/>
              <p:cNvSpPr>
                <a:spLocks/>
              </p:cNvSpPr>
              <p:nvPr/>
            </p:nvSpPr>
            <p:spPr bwMode="auto">
              <a:xfrm>
                <a:off x="1560513" y="3316288"/>
                <a:ext cx="161925" cy="219075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5" name="Freeform 185"/>
            <p:cNvSpPr>
              <a:spLocks noEditPoints="1"/>
            </p:cNvSpPr>
            <p:nvPr/>
          </p:nvSpPr>
          <p:spPr bwMode="auto">
            <a:xfrm>
              <a:off x="2756262" y="2461145"/>
              <a:ext cx="200025" cy="146958"/>
            </a:xfrm>
            <a:custGeom>
              <a:avLst/>
              <a:gdLst>
                <a:gd name="T0" fmla="*/ 124 w 126"/>
                <a:gd name="T1" fmla="*/ 38 h 97"/>
                <a:gd name="T2" fmla="*/ 105 w 126"/>
                <a:gd name="T3" fmla="*/ 15 h 97"/>
                <a:gd name="T4" fmla="*/ 99 w 126"/>
                <a:gd name="T5" fmla="*/ 34 h 97"/>
                <a:gd name="T6" fmla="*/ 111 w 126"/>
                <a:gd name="T7" fmla="*/ 39 h 97"/>
                <a:gd name="T8" fmla="*/ 113 w 126"/>
                <a:gd name="T9" fmla="*/ 55 h 97"/>
                <a:gd name="T10" fmla="*/ 99 w 126"/>
                <a:gd name="T11" fmla="*/ 63 h 97"/>
                <a:gd name="T12" fmla="*/ 113 w 126"/>
                <a:gd name="T13" fmla="*/ 72 h 97"/>
                <a:gd name="T14" fmla="*/ 125 w 126"/>
                <a:gd name="T15" fmla="*/ 58 h 97"/>
                <a:gd name="T16" fmla="*/ 99 w 126"/>
                <a:gd name="T17" fmla="*/ 12 h 97"/>
                <a:gd name="T18" fmla="*/ 40 w 126"/>
                <a:gd name="T19" fmla="*/ 1 h 97"/>
                <a:gd name="T20" fmla="*/ 42 w 126"/>
                <a:gd name="T21" fmla="*/ 5 h 97"/>
                <a:gd name="T22" fmla="*/ 46 w 126"/>
                <a:gd name="T23" fmla="*/ 13 h 97"/>
                <a:gd name="T24" fmla="*/ 40 w 126"/>
                <a:gd name="T25" fmla="*/ 20 h 97"/>
                <a:gd name="T26" fmla="*/ 40 w 126"/>
                <a:gd name="T27" fmla="*/ 84 h 97"/>
                <a:gd name="T28" fmla="*/ 59 w 126"/>
                <a:gd name="T29" fmla="*/ 82 h 97"/>
                <a:gd name="T30" fmla="*/ 79 w 126"/>
                <a:gd name="T31" fmla="*/ 76 h 97"/>
                <a:gd name="T32" fmla="*/ 99 w 126"/>
                <a:gd name="T33" fmla="*/ 63 h 97"/>
                <a:gd name="T34" fmla="*/ 92 w 126"/>
                <a:gd name="T35" fmla="*/ 62 h 97"/>
                <a:gd name="T36" fmla="*/ 86 w 126"/>
                <a:gd name="T37" fmla="*/ 42 h 97"/>
                <a:gd name="T38" fmla="*/ 95 w 126"/>
                <a:gd name="T39" fmla="*/ 35 h 97"/>
                <a:gd name="T40" fmla="*/ 40 w 126"/>
                <a:gd name="T41" fmla="*/ 1 h 97"/>
                <a:gd name="T42" fmla="*/ 33 w 126"/>
                <a:gd name="T43" fmla="*/ 9 h 97"/>
                <a:gd name="T44" fmla="*/ 40 w 126"/>
                <a:gd name="T45" fmla="*/ 1 h 97"/>
                <a:gd name="T46" fmla="*/ 40 w 126"/>
                <a:gd name="T47" fmla="*/ 96 h 97"/>
                <a:gd name="T48" fmla="*/ 38 w 126"/>
                <a:gd name="T49" fmla="*/ 85 h 97"/>
                <a:gd name="T50" fmla="*/ 33 w 126"/>
                <a:gd name="T51" fmla="*/ 97 h 97"/>
                <a:gd name="T52" fmla="*/ 37 w 126"/>
                <a:gd name="T53" fmla="*/ 72 h 97"/>
                <a:gd name="T54" fmla="*/ 33 w 126"/>
                <a:gd name="T55" fmla="*/ 32 h 97"/>
                <a:gd name="T56" fmla="*/ 33 w 126"/>
                <a:gd name="T57" fmla="*/ 15 h 97"/>
                <a:gd name="T58" fmla="*/ 36 w 126"/>
                <a:gd name="T59" fmla="*/ 19 h 97"/>
                <a:gd name="T60" fmla="*/ 33 w 126"/>
                <a:gd name="T61" fmla="*/ 3 h 97"/>
                <a:gd name="T62" fmla="*/ 27 w 126"/>
                <a:gd name="T63" fmla="*/ 20 h 97"/>
                <a:gd name="T64" fmla="*/ 33 w 126"/>
                <a:gd name="T65" fmla="*/ 15 h 97"/>
                <a:gd name="T66" fmla="*/ 33 w 126"/>
                <a:gd name="T67" fmla="*/ 3 h 97"/>
                <a:gd name="T68" fmla="*/ 27 w 126"/>
                <a:gd name="T69" fmla="*/ 97 h 97"/>
                <a:gd name="T70" fmla="*/ 27 w 126"/>
                <a:gd name="T71" fmla="*/ 92 h 97"/>
                <a:gd name="T72" fmla="*/ 33 w 126"/>
                <a:gd name="T73" fmla="*/ 32 h 97"/>
                <a:gd name="T74" fmla="*/ 23 w 126"/>
                <a:gd name="T75" fmla="*/ 69 h 97"/>
                <a:gd name="T76" fmla="*/ 27 w 126"/>
                <a:gd name="T77" fmla="*/ 59 h 97"/>
                <a:gd name="T78" fmla="*/ 26 w 126"/>
                <a:gd name="T79" fmla="*/ 47 h 97"/>
                <a:gd name="T80" fmla="*/ 23 w 126"/>
                <a:gd name="T81" fmla="*/ 39 h 97"/>
                <a:gd name="T82" fmla="*/ 33 w 126"/>
                <a:gd name="T83" fmla="*/ 32 h 97"/>
                <a:gd name="T84" fmla="*/ 17 w 126"/>
                <a:gd name="T85" fmla="*/ 11 h 97"/>
                <a:gd name="T86" fmla="*/ 2 w 126"/>
                <a:gd name="T87" fmla="*/ 40 h 97"/>
                <a:gd name="T88" fmla="*/ 8 w 126"/>
                <a:gd name="T89" fmla="*/ 88 h 97"/>
                <a:gd name="T90" fmla="*/ 23 w 126"/>
                <a:gd name="T91" fmla="*/ 97 h 97"/>
                <a:gd name="T92" fmla="*/ 22 w 126"/>
                <a:gd name="T93" fmla="*/ 91 h 97"/>
                <a:gd name="T94" fmla="*/ 17 w 126"/>
                <a:gd name="T95" fmla="*/ 74 h 97"/>
                <a:gd name="T96" fmla="*/ 23 w 126"/>
                <a:gd name="T97" fmla="*/ 65 h 97"/>
                <a:gd name="T98" fmla="*/ 13 w 126"/>
                <a:gd name="T99" fmla="*/ 65 h 97"/>
                <a:gd name="T100" fmla="*/ 7 w 126"/>
                <a:gd name="T101" fmla="*/ 54 h 97"/>
                <a:gd name="T102" fmla="*/ 14 w 126"/>
                <a:gd name="T103" fmla="*/ 43 h 97"/>
                <a:gd name="T104" fmla="*/ 23 w 126"/>
                <a:gd name="T105" fmla="*/ 39 h 97"/>
                <a:gd name="T106" fmla="*/ 14 w 126"/>
                <a:gd name="T107" fmla="*/ 32 h 97"/>
                <a:gd name="T108" fmla="*/ 14 w 126"/>
                <a:gd name="T109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6" h="97">
                  <a:moveTo>
                    <a:pt x="126" y="53"/>
                  </a:moveTo>
                  <a:lnTo>
                    <a:pt x="126" y="53"/>
                  </a:lnTo>
                  <a:lnTo>
                    <a:pt x="126" y="45"/>
                  </a:lnTo>
                  <a:lnTo>
                    <a:pt x="124" y="38"/>
                  </a:lnTo>
                  <a:lnTo>
                    <a:pt x="121" y="31"/>
                  </a:lnTo>
                  <a:lnTo>
                    <a:pt x="117" y="24"/>
                  </a:lnTo>
                  <a:lnTo>
                    <a:pt x="109" y="17"/>
                  </a:lnTo>
                  <a:lnTo>
                    <a:pt x="105" y="15"/>
                  </a:lnTo>
                  <a:lnTo>
                    <a:pt x="105" y="15"/>
                  </a:lnTo>
                  <a:lnTo>
                    <a:pt x="99" y="12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103" y="3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11" y="39"/>
                  </a:lnTo>
                  <a:lnTo>
                    <a:pt x="114" y="45"/>
                  </a:lnTo>
                  <a:lnTo>
                    <a:pt x="114" y="50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0" y="59"/>
                  </a:lnTo>
                  <a:lnTo>
                    <a:pt x="107" y="62"/>
                  </a:lnTo>
                  <a:lnTo>
                    <a:pt x="103" y="63"/>
                  </a:lnTo>
                  <a:lnTo>
                    <a:pt x="99" y="6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9" y="74"/>
                  </a:lnTo>
                  <a:lnTo>
                    <a:pt x="113" y="72"/>
                  </a:lnTo>
                  <a:lnTo>
                    <a:pt x="117" y="70"/>
                  </a:lnTo>
                  <a:lnTo>
                    <a:pt x="121" y="68"/>
                  </a:lnTo>
                  <a:lnTo>
                    <a:pt x="122" y="63"/>
                  </a:lnTo>
                  <a:lnTo>
                    <a:pt x="125" y="58"/>
                  </a:lnTo>
                  <a:lnTo>
                    <a:pt x="126" y="53"/>
                  </a:lnTo>
                  <a:lnTo>
                    <a:pt x="126" y="53"/>
                  </a:lnTo>
                  <a:close/>
                  <a:moveTo>
                    <a:pt x="99" y="12"/>
                  </a:moveTo>
                  <a:lnTo>
                    <a:pt x="99" y="12"/>
                  </a:lnTo>
                  <a:lnTo>
                    <a:pt x="82" y="5"/>
                  </a:lnTo>
                  <a:lnTo>
                    <a:pt x="65" y="1"/>
                  </a:lnTo>
                  <a:lnTo>
                    <a:pt x="52" y="0"/>
                  </a:lnTo>
                  <a:lnTo>
                    <a:pt x="40" y="1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0" y="20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9" y="91"/>
                  </a:lnTo>
                  <a:lnTo>
                    <a:pt x="59" y="82"/>
                  </a:lnTo>
                  <a:lnTo>
                    <a:pt x="69" y="77"/>
                  </a:lnTo>
                  <a:lnTo>
                    <a:pt x="73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90" y="76"/>
                  </a:lnTo>
                  <a:lnTo>
                    <a:pt x="99" y="76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88" y="59"/>
                  </a:lnTo>
                  <a:lnTo>
                    <a:pt x="86" y="54"/>
                  </a:lnTo>
                  <a:lnTo>
                    <a:pt x="84" y="49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39"/>
                  </a:lnTo>
                  <a:lnTo>
                    <a:pt x="91" y="36"/>
                  </a:lnTo>
                  <a:lnTo>
                    <a:pt x="95" y="35"/>
                  </a:lnTo>
                  <a:lnTo>
                    <a:pt x="99" y="34"/>
                  </a:lnTo>
                  <a:lnTo>
                    <a:pt x="99" y="12"/>
                  </a:lnTo>
                  <a:close/>
                  <a:moveTo>
                    <a:pt x="40" y="1"/>
                  </a:moveTo>
                  <a:lnTo>
                    <a:pt x="40" y="1"/>
                  </a:lnTo>
                  <a:lnTo>
                    <a:pt x="33" y="3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40" y="5"/>
                  </a:lnTo>
                  <a:lnTo>
                    <a:pt x="40" y="1"/>
                  </a:lnTo>
                  <a:lnTo>
                    <a:pt x="40" y="1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40" y="96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6" y="89"/>
                  </a:lnTo>
                  <a:lnTo>
                    <a:pt x="33" y="92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40" y="20"/>
                  </a:moveTo>
                  <a:lnTo>
                    <a:pt x="40" y="76"/>
                  </a:lnTo>
                  <a:lnTo>
                    <a:pt x="40" y="76"/>
                  </a:lnTo>
                  <a:lnTo>
                    <a:pt x="37" y="72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4" y="17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40" y="20"/>
                  </a:lnTo>
                  <a:lnTo>
                    <a:pt x="40" y="20"/>
                  </a:lnTo>
                  <a:close/>
                  <a:moveTo>
                    <a:pt x="33" y="3"/>
                  </a:moveTo>
                  <a:lnTo>
                    <a:pt x="33" y="3"/>
                  </a:lnTo>
                  <a:lnTo>
                    <a:pt x="23" y="7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3" y="3"/>
                  </a:lnTo>
                  <a:lnTo>
                    <a:pt x="33" y="3"/>
                  </a:lnTo>
                  <a:close/>
                  <a:moveTo>
                    <a:pt x="23" y="97"/>
                  </a:moveTo>
                  <a:lnTo>
                    <a:pt x="23" y="97"/>
                  </a:lnTo>
                  <a:lnTo>
                    <a:pt x="27" y="97"/>
                  </a:lnTo>
                  <a:lnTo>
                    <a:pt x="33" y="97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7" y="92"/>
                  </a:lnTo>
                  <a:lnTo>
                    <a:pt x="23" y="91"/>
                  </a:lnTo>
                  <a:lnTo>
                    <a:pt x="23" y="97"/>
                  </a:lnTo>
                  <a:lnTo>
                    <a:pt x="23" y="97"/>
                  </a:lnTo>
                  <a:close/>
                  <a:moveTo>
                    <a:pt x="33" y="32"/>
                  </a:moveTo>
                  <a:lnTo>
                    <a:pt x="33" y="69"/>
                  </a:lnTo>
                  <a:lnTo>
                    <a:pt x="33" y="69"/>
                  </a:lnTo>
                  <a:lnTo>
                    <a:pt x="27" y="68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26" y="62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6" y="47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3" y="32"/>
                  </a:lnTo>
                  <a:lnTo>
                    <a:pt x="33" y="32"/>
                  </a:lnTo>
                  <a:close/>
                  <a:moveTo>
                    <a:pt x="23" y="7"/>
                  </a:moveTo>
                  <a:lnTo>
                    <a:pt x="23" y="7"/>
                  </a:lnTo>
                  <a:lnTo>
                    <a:pt x="17" y="11"/>
                  </a:lnTo>
                  <a:lnTo>
                    <a:pt x="13" y="16"/>
                  </a:lnTo>
                  <a:lnTo>
                    <a:pt x="8" y="21"/>
                  </a:lnTo>
                  <a:lnTo>
                    <a:pt x="6" y="27"/>
                  </a:lnTo>
                  <a:lnTo>
                    <a:pt x="2" y="40"/>
                  </a:lnTo>
                  <a:lnTo>
                    <a:pt x="0" y="54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8" y="88"/>
                  </a:lnTo>
                  <a:lnTo>
                    <a:pt x="13" y="91"/>
                  </a:lnTo>
                  <a:lnTo>
                    <a:pt x="15" y="93"/>
                  </a:lnTo>
                  <a:lnTo>
                    <a:pt x="15" y="93"/>
                  </a:lnTo>
                  <a:lnTo>
                    <a:pt x="23" y="97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18" y="88"/>
                  </a:lnTo>
                  <a:lnTo>
                    <a:pt x="17" y="84"/>
                  </a:lnTo>
                  <a:lnTo>
                    <a:pt x="15" y="80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9" y="72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18" y="66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0" y="62"/>
                  </a:lnTo>
                  <a:lnTo>
                    <a:pt x="7" y="58"/>
                  </a:lnTo>
                  <a:lnTo>
                    <a:pt x="7" y="54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35"/>
                  </a:lnTo>
                  <a:lnTo>
                    <a:pt x="14" y="32"/>
                  </a:lnTo>
                  <a:lnTo>
                    <a:pt x="13" y="28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3" y="19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527912" y="3468637"/>
              <a:ext cx="265113" cy="319671"/>
              <a:chOff x="3665538" y="3100388"/>
              <a:chExt cx="265113" cy="334963"/>
            </a:xfrm>
            <a:solidFill>
              <a:schemeClr val="accent5"/>
            </a:solidFill>
          </p:grpSpPr>
          <p:sp>
            <p:nvSpPr>
              <p:cNvPr id="54" name="Freeform 186"/>
              <p:cNvSpPr>
                <a:spLocks/>
              </p:cNvSpPr>
              <p:nvPr/>
            </p:nvSpPr>
            <p:spPr bwMode="auto">
              <a:xfrm>
                <a:off x="3665538" y="3109913"/>
                <a:ext cx="252413" cy="325438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87"/>
              <p:cNvSpPr>
                <a:spLocks/>
              </p:cNvSpPr>
              <p:nvPr/>
            </p:nvSpPr>
            <p:spPr bwMode="auto">
              <a:xfrm>
                <a:off x="3808413" y="3100388"/>
                <a:ext cx="122238" cy="8255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88"/>
              <p:cNvSpPr>
                <a:spLocks/>
              </p:cNvSpPr>
              <p:nvPr/>
            </p:nvSpPr>
            <p:spPr bwMode="auto">
              <a:xfrm>
                <a:off x="3708401" y="3168650"/>
                <a:ext cx="173038" cy="234950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7" name="Freeform 189"/>
            <p:cNvSpPr>
              <a:spLocks noEditPoints="1"/>
            </p:cNvSpPr>
            <p:nvPr/>
          </p:nvSpPr>
          <p:spPr bwMode="auto">
            <a:xfrm>
              <a:off x="3229337" y="5010932"/>
              <a:ext cx="217488" cy="222709"/>
            </a:xfrm>
            <a:custGeom>
              <a:avLst/>
              <a:gdLst>
                <a:gd name="T0" fmla="*/ 107 w 137"/>
                <a:gd name="T1" fmla="*/ 68 h 147"/>
                <a:gd name="T2" fmla="*/ 103 w 137"/>
                <a:gd name="T3" fmla="*/ 51 h 147"/>
                <a:gd name="T4" fmla="*/ 103 w 137"/>
                <a:gd name="T5" fmla="*/ 99 h 147"/>
                <a:gd name="T6" fmla="*/ 117 w 137"/>
                <a:gd name="T7" fmla="*/ 111 h 147"/>
                <a:gd name="T8" fmla="*/ 115 w 137"/>
                <a:gd name="T9" fmla="*/ 118 h 147"/>
                <a:gd name="T10" fmla="*/ 103 w 137"/>
                <a:gd name="T11" fmla="*/ 38 h 147"/>
                <a:gd name="T12" fmla="*/ 115 w 137"/>
                <a:gd name="T13" fmla="*/ 19 h 147"/>
                <a:gd name="T14" fmla="*/ 117 w 137"/>
                <a:gd name="T15" fmla="*/ 24 h 147"/>
                <a:gd name="T16" fmla="*/ 103 w 137"/>
                <a:gd name="T17" fmla="*/ 38 h 147"/>
                <a:gd name="T18" fmla="*/ 114 w 137"/>
                <a:gd name="T19" fmla="*/ 68 h 147"/>
                <a:gd name="T20" fmla="*/ 134 w 137"/>
                <a:gd name="T21" fmla="*/ 65 h 147"/>
                <a:gd name="T22" fmla="*/ 136 w 137"/>
                <a:gd name="T23" fmla="*/ 70 h 147"/>
                <a:gd name="T24" fmla="*/ 114 w 137"/>
                <a:gd name="T25" fmla="*/ 70 h 147"/>
                <a:gd name="T26" fmla="*/ 69 w 137"/>
                <a:gd name="T27" fmla="*/ 30 h 147"/>
                <a:gd name="T28" fmla="*/ 103 w 137"/>
                <a:gd name="T29" fmla="*/ 51 h 147"/>
                <a:gd name="T30" fmla="*/ 90 w 137"/>
                <a:gd name="T31" fmla="*/ 100 h 147"/>
                <a:gd name="T32" fmla="*/ 84 w 137"/>
                <a:gd name="T33" fmla="*/ 142 h 147"/>
                <a:gd name="T34" fmla="*/ 69 w 137"/>
                <a:gd name="T35" fmla="*/ 114 h 147"/>
                <a:gd name="T36" fmla="*/ 83 w 137"/>
                <a:gd name="T37" fmla="*/ 96 h 147"/>
                <a:gd name="T38" fmla="*/ 95 w 137"/>
                <a:gd name="T39" fmla="*/ 84 h 147"/>
                <a:gd name="T40" fmla="*/ 99 w 137"/>
                <a:gd name="T41" fmla="*/ 62 h 147"/>
                <a:gd name="T42" fmla="*/ 91 w 137"/>
                <a:gd name="T43" fmla="*/ 47 h 147"/>
                <a:gd name="T44" fmla="*/ 69 w 137"/>
                <a:gd name="T45" fmla="*/ 38 h 147"/>
                <a:gd name="T46" fmla="*/ 100 w 137"/>
                <a:gd name="T47" fmla="*/ 31 h 147"/>
                <a:gd name="T48" fmla="*/ 100 w 137"/>
                <a:gd name="T49" fmla="*/ 36 h 147"/>
                <a:gd name="T50" fmla="*/ 103 w 137"/>
                <a:gd name="T51" fmla="*/ 99 h 147"/>
                <a:gd name="T52" fmla="*/ 99 w 137"/>
                <a:gd name="T53" fmla="*/ 101 h 147"/>
                <a:gd name="T54" fmla="*/ 103 w 137"/>
                <a:gd name="T55" fmla="*/ 99 h 147"/>
                <a:gd name="T56" fmla="*/ 72 w 137"/>
                <a:gd name="T57" fmla="*/ 1 h 147"/>
                <a:gd name="T58" fmla="*/ 72 w 137"/>
                <a:gd name="T59" fmla="*/ 23 h 147"/>
                <a:gd name="T60" fmla="*/ 67 w 137"/>
                <a:gd name="T61" fmla="*/ 147 h 147"/>
                <a:gd name="T62" fmla="*/ 49 w 137"/>
                <a:gd name="T63" fmla="*/ 137 h 147"/>
                <a:gd name="T64" fmla="*/ 41 w 137"/>
                <a:gd name="T65" fmla="*/ 92 h 147"/>
                <a:gd name="T66" fmla="*/ 41 w 137"/>
                <a:gd name="T67" fmla="*/ 43 h 147"/>
                <a:gd name="T68" fmla="*/ 69 w 137"/>
                <a:gd name="T69" fmla="*/ 30 h 147"/>
                <a:gd name="T70" fmla="*/ 57 w 137"/>
                <a:gd name="T71" fmla="*/ 40 h 147"/>
                <a:gd name="T72" fmla="*/ 45 w 137"/>
                <a:gd name="T73" fmla="*/ 51 h 147"/>
                <a:gd name="T74" fmla="*/ 40 w 137"/>
                <a:gd name="T75" fmla="*/ 68 h 147"/>
                <a:gd name="T76" fmla="*/ 54 w 137"/>
                <a:gd name="T77" fmla="*/ 93 h 147"/>
                <a:gd name="T78" fmla="*/ 56 w 137"/>
                <a:gd name="T79" fmla="*/ 97 h 147"/>
                <a:gd name="T80" fmla="*/ 69 w 137"/>
                <a:gd name="T81" fmla="*/ 147 h 147"/>
                <a:gd name="T82" fmla="*/ 69 w 137"/>
                <a:gd name="T83" fmla="*/ 24 h 147"/>
                <a:gd name="T84" fmla="*/ 65 w 137"/>
                <a:gd name="T85" fmla="*/ 4 h 147"/>
                <a:gd name="T86" fmla="*/ 69 w 137"/>
                <a:gd name="T87" fmla="*/ 0 h 147"/>
                <a:gd name="T88" fmla="*/ 38 w 137"/>
                <a:gd name="T89" fmla="*/ 104 h 147"/>
                <a:gd name="T90" fmla="*/ 35 w 137"/>
                <a:gd name="T91" fmla="*/ 99 h 147"/>
                <a:gd name="T92" fmla="*/ 35 w 137"/>
                <a:gd name="T93" fmla="*/ 38 h 147"/>
                <a:gd name="T94" fmla="*/ 38 w 137"/>
                <a:gd name="T95" fmla="*/ 31 h 147"/>
                <a:gd name="T96" fmla="*/ 35 w 137"/>
                <a:gd name="T97" fmla="*/ 84 h 147"/>
                <a:gd name="T98" fmla="*/ 33 w 137"/>
                <a:gd name="T99" fmla="*/ 59 h 147"/>
                <a:gd name="T100" fmla="*/ 35 w 137"/>
                <a:gd name="T101" fmla="*/ 30 h 147"/>
                <a:gd name="T102" fmla="*/ 33 w 137"/>
                <a:gd name="T103" fmla="*/ 36 h 147"/>
                <a:gd name="T104" fmla="*/ 21 w 137"/>
                <a:gd name="T105" fmla="*/ 20 h 147"/>
                <a:gd name="T106" fmla="*/ 35 w 137"/>
                <a:gd name="T107" fmla="*/ 30 h 147"/>
                <a:gd name="T108" fmla="*/ 26 w 137"/>
                <a:gd name="T109" fmla="*/ 116 h 147"/>
                <a:gd name="T110" fmla="*/ 21 w 137"/>
                <a:gd name="T111" fmla="*/ 116 h 147"/>
                <a:gd name="T112" fmla="*/ 33 w 137"/>
                <a:gd name="T113" fmla="*/ 99 h 147"/>
                <a:gd name="T114" fmla="*/ 4 w 137"/>
                <a:gd name="T115" fmla="*/ 65 h 147"/>
                <a:gd name="T116" fmla="*/ 23 w 137"/>
                <a:gd name="T117" fmla="*/ 65 h 147"/>
                <a:gd name="T118" fmla="*/ 21 w 137"/>
                <a:gd name="T119" fmla="*/ 72 h 147"/>
                <a:gd name="T120" fmla="*/ 0 w 137"/>
                <a:gd name="T121" fmla="*/ 68 h 147"/>
                <a:gd name="T122" fmla="*/ 4 w 137"/>
                <a:gd name="T123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147">
                  <a:moveTo>
                    <a:pt x="103" y="51"/>
                  </a:moveTo>
                  <a:lnTo>
                    <a:pt x="103" y="51"/>
                  </a:lnTo>
                  <a:lnTo>
                    <a:pt x="106" y="59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6" y="77"/>
                  </a:lnTo>
                  <a:lnTo>
                    <a:pt x="103" y="84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7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6" y="99"/>
                  </a:lnTo>
                  <a:lnTo>
                    <a:pt x="106" y="99"/>
                  </a:lnTo>
                  <a:lnTo>
                    <a:pt x="117" y="111"/>
                  </a:lnTo>
                  <a:lnTo>
                    <a:pt x="117" y="111"/>
                  </a:lnTo>
                  <a:lnTo>
                    <a:pt x="118" y="114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15" y="118"/>
                  </a:lnTo>
                  <a:lnTo>
                    <a:pt x="113" y="116"/>
                  </a:lnTo>
                  <a:lnTo>
                    <a:pt x="103" y="107"/>
                  </a:lnTo>
                  <a:lnTo>
                    <a:pt x="103" y="107"/>
                  </a:lnTo>
                  <a:close/>
                  <a:moveTo>
                    <a:pt x="103" y="38"/>
                  </a:moveTo>
                  <a:lnTo>
                    <a:pt x="103" y="28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15" y="19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8" y="23"/>
                  </a:lnTo>
                  <a:lnTo>
                    <a:pt x="117" y="24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4" y="68"/>
                  </a:moveTo>
                  <a:lnTo>
                    <a:pt x="114" y="68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34" y="65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7" y="68"/>
                  </a:lnTo>
                  <a:lnTo>
                    <a:pt x="137" y="68"/>
                  </a:lnTo>
                  <a:lnTo>
                    <a:pt x="136" y="70"/>
                  </a:lnTo>
                  <a:lnTo>
                    <a:pt x="134" y="72"/>
                  </a:lnTo>
                  <a:lnTo>
                    <a:pt x="117" y="72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8"/>
                  </a:lnTo>
                  <a:close/>
                  <a:moveTo>
                    <a:pt x="69" y="30"/>
                  </a:moveTo>
                  <a:lnTo>
                    <a:pt x="69" y="30"/>
                  </a:lnTo>
                  <a:lnTo>
                    <a:pt x="80" y="32"/>
                  </a:lnTo>
                  <a:lnTo>
                    <a:pt x="90" y="36"/>
                  </a:lnTo>
                  <a:lnTo>
                    <a:pt x="98" y="43"/>
                  </a:lnTo>
                  <a:lnTo>
                    <a:pt x="103" y="51"/>
                  </a:lnTo>
                  <a:lnTo>
                    <a:pt x="103" y="84"/>
                  </a:lnTo>
                  <a:lnTo>
                    <a:pt x="103" y="84"/>
                  </a:lnTo>
                  <a:lnTo>
                    <a:pt x="98" y="93"/>
                  </a:lnTo>
                  <a:lnTo>
                    <a:pt x="90" y="100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88" y="137"/>
                  </a:lnTo>
                  <a:lnTo>
                    <a:pt x="84" y="142"/>
                  </a:lnTo>
                  <a:lnTo>
                    <a:pt x="79" y="146"/>
                  </a:lnTo>
                  <a:lnTo>
                    <a:pt x="71" y="147"/>
                  </a:lnTo>
                  <a:lnTo>
                    <a:pt x="69" y="147"/>
                  </a:lnTo>
                  <a:lnTo>
                    <a:pt x="69" y="114"/>
                  </a:lnTo>
                  <a:lnTo>
                    <a:pt x="82" y="114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3" y="96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91" y="89"/>
                  </a:lnTo>
                  <a:lnTo>
                    <a:pt x="95" y="84"/>
                  </a:lnTo>
                  <a:lnTo>
                    <a:pt x="98" y="76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9" y="62"/>
                  </a:lnTo>
                  <a:lnTo>
                    <a:pt x="96" y="57"/>
                  </a:lnTo>
                  <a:lnTo>
                    <a:pt x="94" y="51"/>
                  </a:lnTo>
                  <a:lnTo>
                    <a:pt x="91" y="47"/>
                  </a:lnTo>
                  <a:lnTo>
                    <a:pt x="91" y="47"/>
                  </a:lnTo>
                  <a:lnTo>
                    <a:pt x="86" y="43"/>
                  </a:lnTo>
                  <a:lnTo>
                    <a:pt x="82" y="40"/>
                  </a:lnTo>
                  <a:lnTo>
                    <a:pt x="75" y="39"/>
                  </a:lnTo>
                  <a:lnTo>
                    <a:pt x="69" y="38"/>
                  </a:lnTo>
                  <a:lnTo>
                    <a:pt x="69" y="30"/>
                  </a:lnTo>
                  <a:lnTo>
                    <a:pt x="69" y="30"/>
                  </a:lnTo>
                  <a:close/>
                  <a:moveTo>
                    <a:pt x="103" y="28"/>
                  </a:moveTo>
                  <a:lnTo>
                    <a:pt x="100" y="31"/>
                  </a:lnTo>
                  <a:lnTo>
                    <a:pt x="100" y="31"/>
                  </a:lnTo>
                  <a:lnTo>
                    <a:pt x="99" y="34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3" y="38"/>
                  </a:lnTo>
                  <a:lnTo>
                    <a:pt x="103" y="28"/>
                  </a:lnTo>
                  <a:lnTo>
                    <a:pt x="103" y="28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99" y="101"/>
                  </a:lnTo>
                  <a:lnTo>
                    <a:pt x="100" y="104"/>
                  </a:lnTo>
                  <a:lnTo>
                    <a:pt x="103" y="107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2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7"/>
                  </a:moveTo>
                  <a:lnTo>
                    <a:pt x="67" y="147"/>
                  </a:lnTo>
                  <a:lnTo>
                    <a:pt x="67" y="147"/>
                  </a:lnTo>
                  <a:lnTo>
                    <a:pt x="60" y="146"/>
                  </a:lnTo>
                  <a:lnTo>
                    <a:pt x="53" y="142"/>
                  </a:lnTo>
                  <a:lnTo>
                    <a:pt x="49" y="137"/>
                  </a:lnTo>
                  <a:lnTo>
                    <a:pt x="48" y="130"/>
                  </a:lnTo>
                  <a:lnTo>
                    <a:pt x="48" y="99"/>
                  </a:lnTo>
                  <a:lnTo>
                    <a:pt x="48" y="99"/>
                  </a:lnTo>
                  <a:lnTo>
                    <a:pt x="41" y="92"/>
                  </a:lnTo>
                  <a:lnTo>
                    <a:pt x="35" y="84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1" y="43"/>
                  </a:lnTo>
                  <a:lnTo>
                    <a:pt x="49" y="36"/>
                  </a:lnTo>
                  <a:lnTo>
                    <a:pt x="59" y="32"/>
                  </a:lnTo>
                  <a:lnTo>
                    <a:pt x="64" y="31"/>
                  </a:lnTo>
                  <a:lnTo>
                    <a:pt x="69" y="30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4" y="39"/>
                  </a:lnTo>
                  <a:lnTo>
                    <a:pt x="57" y="40"/>
                  </a:lnTo>
                  <a:lnTo>
                    <a:pt x="53" y="43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5" y="51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1" y="76"/>
                  </a:lnTo>
                  <a:lnTo>
                    <a:pt x="44" y="82"/>
                  </a:lnTo>
                  <a:lnTo>
                    <a:pt x="48" y="89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6" y="95"/>
                  </a:lnTo>
                  <a:lnTo>
                    <a:pt x="56" y="97"/>
                  </a:lnTo>
                  <a:lnTo>
                    <a:pt x="56" y="114"/>
                  </a:lnTo>
                  <a:lnTo>
                    <a:pt x="69" y="114"/>
                  </a:lnTo>
                  <a:lnTo>
                    <a:pt x="69" y="147"/>
                  </a:lnTo>
                  <a:lnTo>
                    <a:pt x="69" y="147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7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7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5" y="107"/>
                  </a:moveTo>
                  <a:lnTo>
                    <a:pt x="38" y="104"/>
                  </a:lnTo>
                  <a:lnTo>
                    <a:pt x="38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5" y="99"/>
                  </a:lnTo>
                  <a:lnTo>
                    <a:pt x="35" y="107"/>
                  </a:lnTo>
                  <a:lnTo>
                    <a:pt x="35" y="107"/>
                  </a:lnTo>
                  <a:close/>
                  <a:moveTo>
                    <a:pt x="35" y="38"/>
                  </a:moveTo>
                  <a:lnTo>
                    <a:pt x="35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1"/>
                  </a:lnTo>
                  <a:lnTo>
                    <a:pt x="35" y="30"/>
                  </a:lnTo>
                  <a:lnTo>
                    <a:pt x="35" y="38"/>
                  </a:lnTo>
                  <a:close/>
                  <a:moveTo>
                    <a:pt x="35" y="84"/>
                  </a:moveTo>
                  <a:lnTo>
                    <a:pt x="35" y="84"/>
                  </a:lnTo>
                  <a:lnTo>
                    <a:pt x="33" y="76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84"/>
                  </a:lnTo>
                  <a:lnTo>
                    <a:pt x="35" y="84"/>
                  </a:lnTo>
                  <a:close/>
                  <a:moveTo>
                    <a:pt x="35" y="30"/>
                  </a:moveTo>
                  <a:lnTo>
                    <a:pt x="35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3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35" y="30"/>
                  </a:lnTo>
                  <a:lnTo>
                    <a:pt x="35" y="30"/>
                  </a:lnTo>
                  <a:close/>
                  <a:moveTo>
                    <a:pt x="35" y="99"/>
                  </a:moveTo>
                  <a:lnTo>
                    <a:pt x="35" y="107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3" y="118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4"/>
                  </a:lnTo>
                  <a:lnTo>
                    <a:pt x="21" y="111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5" y="99"/>
                  </a:lnTo>
                  <a:lnTo>
                    <a:pt x="35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3" y="65"/>
                  </a:lnTo>
                  <a:lnTo>
                    <a:pt x="25" y="68"/>
                  </a:lnTo>
                  <a:lnTo>
                    <a:pt x="25" y="68"/>
                  </a:lnTo>
                  <a:lnTo>
                    <a:pt x="23" y="70"/>
                  </a:lnTo>
                  <a:lnTo>
                    <a:pt x="21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542075" y="3300480"/>
              <a:ext cx="160337" cy="243920"/>
              <a:chOff x="2679701" y="2924175"/>
              <a:chExt cx="160337" cy="255588"/>
            </a:xfrm>
            <a:solidFill>
              <a:schemeClr val="accent5"/>
            </a:solidFill>
          </p:grpSpPr>
          <p:sp>
            <p:nvSpPr>
              <p:cNvPr id="50" name="Freeform 190"/>
              <p:cNvSpPr>
                <a:spLocks/>
              </p:cNvSpPr>
              <p:nvPr/>
            </p:nvSpPr>
            <p:spPr bwMode="auto">
              <a:xfrm>
                <a:off x="2770188" y="3103563"/>
                <a:ext cx="57150" cy="57150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Freeform 191"/>
              <p:cNvSpPr>
                <a:spLocks/>
              </p:cNvSpPr>
              <p:nvPr/>
            </p:nvSpPr>
            <p:spPr bwMode="auto">
              <a:xfrm>
                <a:off x="2786063" y="2924175"/>
                <a:ext cx="53975" cy="19208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Freeform 192"/>
              <p:cNvSpPr>
                <a:spLocks/>
              </p:cNvSpPr>
              <p:nvPr/>
            </p:nvSpPr>
            <p:spPr bwMode="auto">
              <a:xfrm>
                <a:off x="2679701" y="2954338"/>
                <a:ext cx="123825" cy="166688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Freeform 193"/>
              <p:cNvSpPr>
                <a:spLocks/>
              </p:cNvSpPr>
              <p:nvPr/>
            </p:nvSpPr>
            <p:spPr bwMode="auto">
              <a:xfrm>
                <a:off x="2798763" y="3149600"/>
                <a:ext cx="14288" cy="3016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9" name="Freeform 194"/>
            <p:cNvSpPr>
              <a:spLocks noEditPoints="1"/>
            </p:cNvSpPr>
            <p:nvPr/>
          </p:nvSpPr>
          <p:spPr bwMode="auto">
            <a:xfrm>
              <a:off x="3524612" y="2050574"/>
              <a:ext cx="217488" cy="225739"/>
            </a:xfrm>
            <a:custGeom>
              <a:avLst/>
              <a:gdLst>
                <a:gd name="T0" fmla="*/ 105 w 137"/>
                <a:gd name="T1" fmla="*/ 69 h 149"/>
                <a:gd name="T2" fmla="*/ 103 w 137"/>
                <a:gd name="T3" fmla="*/ 51 h 149"/>
                <a:gd name="T4" fmla="*/ 103 w 137"/>
                <a:gd name="T5" fmla="*/ 99 h 149"/>
                <a:gd name="T6" fmla="*/ 116 w 137"/>
                <a:gd name="T7" fmla="*/ 112 h 149"/>
                <a:gd name="T8" fmla="*/ 114 w 137"/>
                <a:gd name="T9" fmla="*/ 118 h 149"/>
                <a:gd name="T10" fmla="*/ 103 w 137"/>
                <a:gd name="T11" fmla="*/ 38 h 149"/>
                <a:gd name="T12" fmla="*/ 114 w 137"/>
                <a:gd name="T13" fmla="*/ 19 h 149"/>
                <a:gd name="T14" fmla="*/ 116 w 137"/>
                <a:gd name="T15" fmla="*/ 26 h 149"/>
                <a:gd name="T16" fmla="*/ 103 w 137"/>
                <a:gd name="T17" fmla="*/ 38 h 149"/>
                <a:gd name="T18" fmla="*/ 112 w 137"/>
                <a:gd name="T19" fmla="*/ 69 h 149"/>
                <a:gd name="T20" fmla="*/ 133 w 137"/>
                <a:gd name="T21" fmla="*/ 65 h 149"/>
                <a:gd name="T22" fmla="*/ 135 w 137"/>
                <a:gd name="T23" fmla="*/ 72 h 149"/>
                <a:gd name="T24" fmla="*/ 114 w 137"/>
                <a:gd name="T25" fmla="*/ 72 h 149"/>
                <a:gd name="T26" fmla="*/ 69 w 137"/>
                <a:gd name="T27" fmla="*/ 31 h 149"/>
                <a:gd name="T28" fmla="*/ 103 w 137"/>
                <a:gd name="T29" fmla="*/ 51 h 149"/>
                <a:gd name="T30" fmla="*/ 89 w 137"/>
                <a:gd name="T31" fmla="*/ 100 h 149"/>
                <a:gd name="T32" fmla="*/ 84 w 137"/>
                <a:gd name="T33" fmla="*/ 144 h 149"/>
                <a:gd name="T34" fmla="*/ 69 w 137"/>
                <a:gd name="T35" fmla="*/ 115 h 149"/>
                <a:gd name="T36" fmla="*/ 81 w 137"/>
                <a:gd name="T37" fmla="*/ 96 h 149"/>
                <a:gd name="T38" fmla="*/ 95 w 137"/>
                <a:gd name="T39" fmla="*/ 84 h 149"/>
                <a:gd name="T40" fmla="*/ 97 w 137"/>
                <a:gd name="T41" fmla="*/ 62 h 149"/>
                <a:gd name="T42" fmla="*/ 89 w 137"/>
                <a:gd name="T43" fmla="*/ 47 h 149"/>
                <a:gd name="T44" fmla="*/ 69 w 137"/>
                <a:gd name="T45" fmla="*/ 39 h 149"/>
                <a:gd name="T46" fmla="*/ 100 w 137"/>
                <a:gd name="T47" fmla="*/ 33 h 149"/>
                <a:gd name="T48" fmla="*/ 100 w 137"/>
                <a:gd name="T49" fmla="*/ 38 h 149"/>
                <a:gd name="T50" fmla="*/ 103 w 137"/>
                <a:gd name="T51" fmla="*/ 99 h 149"/>
                <a:gd name="T52" fmla="*/ 99 w 137"/>
                <a:gd name="T53" fmla="*/ 103 h 149"/>
                <a:gd name="T54" fmla="*/ 103 w 137"/>
                <a:gd name="T55" fmla="*/ 99 h 149"/>
                <a:gd name="T56" fmla="*/ 70 w 137"/>
                <a:gd name="T57" fmla="*/ 1 h 149"/>
                <a:gd name="T58" fmla="*/ 70 w 137"/>
                <a:gd name="T59" fmla="*/ 23 h 149"/>
                <a:gd name="T60" fmla="*/ 66 w 137"/>
                <a:gd name="T61" fmla="*/ 149 h 149"/>
                <a:gd name="T62" fmla="*/ 49 w 137"/>
                <a:gd name="T63" fmla="*/ 137 h 149"/>
                <a:gd name="T64" fmla="*/ 39 w 137"/>
                <a:gd name="T65" fmla="*/ 93 h 149"/>
                <a:gd name="T66" fmla="*/ 40 w 137"/>
                <a:gd name="T67" fmla="*/ 43 h 149"/>
                <a:gd name="T68" fmla="*/ 69 w 137"/>
                <a:gd name="T69" fmla="*/ 31 h 149"/>
                <a:gd name="T70" fmla="*/ 57 w 137"/>
                <a:gd name="T71" fmla="*/ 41 h 149"/>
                <a:gd name="T72" fmla="*/ 43 w 137"/>
                <a:gd name="T73" fmla="*/ 51 h 149"/>
                <a:gd name="T74" fmla="*/ 38 w 137"/>
                <a:gd name="T75" fmla="*/ 69 h 149"/>
                <a:gd name="T76" fmla="*/ 53 w 137"/>
                <a:gd name="T77" fmla="*/ 95 h 149"/>
                <a:gd name="T78" fmla="*/ 55 w 137"/>
                <a:gd name="T79" fmla="*/ 98 h 149"/>
                <a:gd name="T80" fmla="*/ 69 w 137"/>
                <a:gd name="T81" fmla="*/ 149 h 149"/>
                <a:gd name="T82" fmla="*/ 68 w 137"/>
                <a:gd name="T83" fmla="*/ 24 h 149"/>
                <a:gd name="T84" fmla="*/ 65 w 137"/>
                <a:gd name="T85" fmla="*/ 4 h 149"/>
                <a:gd name="T86" fmla="*/ 69 w 137"/>
                <a:gd name="T87" fmla="*/ 0 h 149"/>
                <a:gd name="T88" fmla="*/ 36 w 137"/>
                <a:gd name="T89" fmla="*/ 106 h 149"/>
                <a:gd name="T90" fmla="*/ 34 w 137"/>
                <a:gd name="T91" fmla="*/ 99 h 149"/>
                <a:gd name="T92" fmla="*/ 34 w 137"/>
                <a:gd name="T93" fmla="*/ 38 h 149"/>
                <a:gd name="T94" fmla="*/ 36 w 137"/>
                <a:gd name="T95" fmla="*/ 33 h 149"/>
                <a:gd name="T96" fmla="*/ 34 w 137"/>
                <a:gd name="T97" fmla="*/ 85 h 149"/>
                <a:gd name="T98" fmla="*/ 31 w 137"/>
                <a:gd name="T99" fmla="*/ 61 h 149"/>
                <a:gd name="T100" fmla="*/ 34 w 137"/>
                <a:gd name="T101" fmla="*/ 30 h 149"/>
                <a:gd name="T102" fmla="*/ 31 w 137"/>
                <a:gd name="T103" fmla="*/ 38 h 149"/>
                <a:gd name="T104" fmla="*/ 20 w 137"/>
                <a:gd name="T105" fmla="*/ 20 h 149"/>
                <a:gd name="T106" fmla="*/ 34 w 137"/>
                <a:gd name="T107" fmla="*/ 30 h 149"/>
                <a:gd name="T108" fmla="*/ 24 w 137"/>
                <a:gd name="T109" fmla="*/ 116 h 149"/>
                <a:gd name="T110" fmla="*/ 20 w 137"/>
                <a:gd name="T111" fmla="*/ 116 h 149"/>
                <a:gd name="T112" fmla="*/ 31 w 137"/>
                <a:gd name="T113" fmla="*/ 100 h 149"/>
                <a:gd name="T114" fmla="*/ 4 w 137"/>
                <a:gd name="T115" fmla="*/ 65 h 149"/>
                <a:gd name="T116" fmla="*/ 23 w 137"/>
                <a:gd name="T117" fmla="*/ 66 h 149"/>
                <a:gd name="T118" fmla="*/ 20 w 137"/>
                <a:gd name="T119" fmla="*/ 72 h 149"/>
                <a:gd name="T120" fmla="*/ 0 w 137"/>
                <a:gd name="T121" fmla="*/ 69 h 149"/>
                <a:gd name="T122" fmla="*/ 4 w 137"/>
                <a:gd name="T123" fmla="*/ 6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149">
                  <a:moveTo>
                    <a:pt x="103" y="51"/>
                  </a:moveTo>
                  <a:lnTo>
                    <a:pt x="103" y="51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05" y="77"/>
                  </a:lnTo>
                  <a:lnTo>
                    <a:pt x="103" y="85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8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16" y="112"/>
                  </a:lnTo>
                  <a:lnTo>
                    <a:pt x="116" y="112"/>
                  </a:lnTo>
                  <a:lnTo>
                    <a:pt x="118" y="115"/>
                  </a:lnTo>
                  <a:lnTo>
                    <a:pt x="116" y="116"/>
                  </a:lnTo>
                  <a:lnTo>
                    <a:pt x="116" y="116"/>
                  </a:lnTo>
                  <a:lnTo>
                    <a:pt x="114" y="118"/>
                  </a:lnTo>
                  <a:lnTo>
                    <a:pt x="111" y="116"/>
                  </a:lnTo>
                  <a:lnTo>
                    <a:pt x="103" y="108"/>
                  </a:lnTo>
                  <a:lnTo>
                    <a:pt x="103" y="108"/>
                  </a:lnTo>
                  <a:close/>
                  <a:moveTo>
                    <a:pt x="103" y="38"/>
                  </a:moveTo>
                  <a:lnTo>
                    <a:pt x="103" y="3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4" y="19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8" y="23"/>
                  </a:lnTo>
                  <a:lnTo>
                    <a:pt x="116" y="2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2" y="69"/>
                  </a:moveTo>
                  <a:lnTo>
                    <a:pt x="112" y="69"/>
                  </a:lnTo>
                  <a:lnTo>
                    <a:pt x="112" y="69"/>
                  </a:lnTo>
                  <a:lnTo>
                    <a:pt x="114" y="66"/>
                  </a:lnTo>
                  <a:lnTo>
                    <a:pt x="116" y="65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5" y="66"/>
                  </a:lnTo>
                  <a:lnTo>
                    <a:pt x="137" y="69"/>
                  </a:lnTo>
                  <a:lnTo>
                    <a:pt x="137" y="69"/>
                  </a:lnTo>
                  <a:lnTo>
                    <a:pt x="135" y="72"/>
                  </a:lnTo>
                  <a:lnTo>
                    <a:pt x="133" y="72"/>
                  </a:lnTo>
                  <a:lnTo>
                    <a:pt x="116" y="72"/>
                  </a:lnTo>
                  <a:lnTo>
                    <a:pt x="116" y="72"/>
                  </a:lnTo>
                  <a:lnTo>
                    <a:pt x="114" y="72"/>
                  </a:lnTo>
                  <a:lnTo>
                    <a:pt x="112" y="69"/>
                  </a:lnTo>
                  <a:lnTo>
                    <a:pt x="112" y="69"/>
                  </a:lnTo>
                  <a:close/>
                  <a:moveTo>
                    <a:pt x="69" y="31"/>
                  </a:moveTo>
                  <a:lnTo>
                    <a:pt x="69" y="31"/>
                  </a:lnTo>
                  <a:lnTo>
                    <a:pt x="78" y="33"/>
                  </a:lnTo>
                  <a:lnTo>
                    <a:pt x="88" y="37"/>
                  </a:lnTo>
                  <a:lnTo>
                    <a:pt x="96" y="43"/>
                  </a:lnTo>
                  <a:lnTo>
                    <a:pt x="103" y="51"/>
                  </a:lnTo>
                  <a:lnTo>
                    <a:pt x="103" y="85"/>
                  </a:lnTo>
                  <a:lnTo>
                    <a:pt x="103" y="85"/>
                  </a:lnTo>
                  <a:lnTo>
                    <a:pt x="96" y="93"/>
                  </a:lnTo>
                  <a:lnTo>
                    <a:pt x="89" y="100"/>
                  </a:lnTo>
                  <a:lnTo>
                    <a:pt x="89" y="130"/>
                  </a:lnTo>
                  <a:lnTo>
                    <a:pt x="89" y="130"/>
                  </a:lnTo>
                  <a:lnTo>
                    <a:pt x="88" y="137"/>
                  </a:lnTo>
                  <a:lnTo>
                    <a:pt x="84" y="144"/>
                  </a:lnTo>
                  <a:lnTo>
                    <a:pt x="77" y="148"/>
                  </a:lnTo>
                  <a:lnTo>
                    <a:pt x="70" y="149"/>
                  </a:lnTo>
                  <a:lnTo>
                    <a:pt x="69" y="149"/>
                  </a:lnTo>
                  <a:lnTo>
                    <a:pt x="69" y="115"/>
                  </a:lnTo>
                  <a:lnTo>
                    <a:pt x="81" y="115"/>
                  </a:lnTo>
                  <a:lnTo>
                    <a:pt x="81" y="98"/>
                  </a:lnTo>
                  <a:lnTo>
                    <a:pt x="81" y="98"/>
                  </a:lnTo>
                  <a:lnTo>
                    <a:pt x="81" y="96"/>
                  </a:lnTo>
                  <a:lnTo>
                    <a:pt x="82" y="95"/>
                  </a:lnTo>
                  <a:lnTo>
                    <a:pt x="82" y="95"/>
                  </a:lnTo>
                  <a:lnTo>
                    <a:pt x="89" y="89"/>
                  </a:lnTo>
                  <a:lnTo>
                    <a:pt x="95" y="84"/>
                  </a:lnTo>
                  <a:lnTo>
                    <a:pt x="97" y="77"/>
                  </a:lnTo>
                  <a:lnTo>
                    <a:pt x="99" y="69"/>
                  </a:lnTo>
                  <a:lnTo>
                    <a:pt x="99" y="69"/>
                  </a:lnTo>
                  <a:lnTo>
                    <a:pt x="97" y="62"/>
                  </a:lnTo>
                  <a:lnTo>
                    <a:pt x="96" y="57"/>
                  </a:lnTo>
                  <a:lnTo>
                    <a:pt x="93" y="51"/>
                  </a:lnTo>
                  <a:lnTo>
                    <a:pt x="89" y="47"/>
                  </a:lnTo>
                  <a:lnTo>
                    <a:pt x="89" y="47"/>
                  </a:lnTo>
                  <a:lnTo>
                    <a:pt x="85" y="43"/>
                  </a:lnTo>
                  <a:lnTo>
                    <a:pt x="80" y="41"/>
                  </a:lnTo>
                  <a:lnTo>
                    <a:pt x="74" y="39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31"/>
                  </a:lnTo>
                  <a:close/>
                  <a:moveTo>
                    <a:pt x="103" y="30"/>
                  </a:moveTo>
                  <a:lnTo>
                    <a:pt x="100" y="33"/>
                  </a:lnTo>
                  <a:lnTo>
                    <a:pt x="100" y="33"/>
                  </a:lnTo>
                  <a:lnTo>
                    <a:pt x="99" y="35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103" y="38"/>
                  </a:lnTo>
                  <a:lnTo>
                    <a:pt x="103" y="30"/>
                  </a:lnTo>
                  <a:lnTo>
                    <a:pt x="103" y="30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99" y="103"/>
                  </a:lnTo>
                  <a:lnTo>
                    <a:pt x="100" y="106"/>
                  </a:lnTo>
                  <a:lnTo>
                    <a:pt x="103" y="108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9"/>
                  </a:moveTo>
                  <a:lnTo>
                    <a:pt x="66" y="149"/>
                  </a:lnTo>
                  <a:lnTo>
                    <a:pt x="66" y="149"/>
                  </a:lnTo>
                  <a:lnTo>
                    <a:pt x="58" y="148"/>
                  </a:lnTo>
                  <a:lnTo>
                    <a:pt x="53" y="144"/>
                  </a:lnTo>
                  <a:lnTo>
                    <a:pt x="49" y="137"/>
                  </a:lnTo>
                  <a:lnTo>
                    <a:pt x="47" y="130"/>
                  </a:lnTo>
                  <a:lnTo>
                    <a:pt x="47" y="100"/>
                  </a:lnTo>
                  <a:lnTo>
                    <a:pt x="47" y="100"/>
                  </a:lnTo>
                  <a:lnTo>
                    <a:pt x="39" y="93"/>
                  </a:lnTo>
                  <a:lnTo>
                    <a:pt x="34" y="85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40" y="43"/>
                  </a:lnTo>
                  <a:lnTo>
                    <a:pt x="47" y="37"/>
                  </a:lnTo>
                  <a:lnTo>
                    <a:pt x="58" y="33"/>
                  </a:lnTo>
                  <a:lnTo>
                    <a:pt x="62" y="31"/>
                  </a:lnTo>
                  <a:lnTo>
                    <a:pt x="69" y="3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2" y="39"/>
                  </a:lnTo>
                  <a:lnTo>
                    <a:pt x="57" y="41"/>
                  </a:lnTo>
                  <a:lnTo>
                    <a:pt x="51" y="43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3" y="51"/>
                  </a:lnTo>
                  <a:lnTo>
                    <a:pt x="40" y="57"/>
                  </a:lnTo>
                  <a:lnTo>
                    <a:pt x="39" y="62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9" y="77"/>
                  </a:lnTo>
                  <a:lnTo>
                    <a:pt x="42" y="84"/>
                  </a:lnTo>
                  <a:lnTo>
                    <a:pt x="47" y="89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4" y="96"/>
                  </a:lnTo>
                  <a:lnTo>
                    <a:pt x="55" y="98"/>
                  </a:lnTo>
                  <a:lnTo>
                    <a:pt x="55" y="115"/>
                  </a:lnTo>
                  <a:lnTo>
                    <a:pt x="69" y="115"/>
                  </a:lnTo>
                  <a:lnTo>
                    <a:pt x="69" y="149"/>
                  </a:lnTo>
                  <a:lnTo>
                    <a:pt x="69" y="149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4" y="107"/>
                  </a:moveTo>
                  <a:lnTo>
                    <a:pt x="36" y="106"/>
                  </a:lnTo>
                  <a:lnTo>
                    <a:pt x="36" y="106"/>
                  </a:lnTo>
                  <a:lnTo>
                    <a:pt x="38" y="103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9"/>
                  </a:lnTo>
                  <a:lnTo>
                    <a:pt x="34" y="107"/>
                  </a:lnTo>
                  <a:lnTo>
                    <a:pt x="34" y="10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0"/>
                  </a:lnTo>
                  <a:lnTo>
                    <a:pt x="34" y="38"/>
                  </a:lnTo>
                  <a:close/>
                  <a:moveTo>
                    <a:pt x="34" y="85"/>
                  </a:moveTo>
                  <a:lnTo>
                    <a:pt x="34" y="85"/>
                  </a:lnTo>
                  <a:lnTo>
                    <a:pt x="31" y="77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1"/>
                  </a:lnTo>
                  <a:lnTo>
                    <a:pt x="34" y="53"/>
                  </a:lnTo>
                  <a:lnTo>
                    <a:pt x="34" y="85"/>
                  </a:lnTo>
                  <a:lnTo>
                    <a:pt x="34" y="85"/>
                  </a:lnTo>
                  <a:close/>
                  <a:moveTo>
                    <a:pt x="34" y="30"/>
                  </a:moveTo>
                  <a:lnTo>
                    <a:pt x="34" y="38"/>
                  </a:lnTo>
                  <a:lnTo>
                    <a:pt x="34" y="38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9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3" y="19"/>
                  </a:lnTo>
                  <a:lnTo>
                    <a:pt x="24" y="20"/>
                  </a:lnTo>
                  <a:lnTo>
                    <a:pt x="34" y="30"/>
                  </a:lnTo>
                  <a:lnTo>
                    <a:pt x="34" y="30"/>
                  </a:lnTo>
                  <a:close/>
                  <a:moveTo>
                    <a:pt x="34" y="99"/>
                  </a:moveTo>
                  <a:lnTo>
                    <a:pt x="34" y="10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9" y="115"/>
                  </a:lnTo>
                  <a:lnTo>
                    <a:pt x="20" y="112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9"/>
                  </a:lnTo>
                  <a:lnTo>
                    <a:pt x="34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23" y="66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3" y="72"/>
                  </a:lnTo>
                  <a:lnTo>
                    <a:pt x="20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1" y="72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219" name="Picture 2" descr="E:\工作相关\设计\舆情监测服务模板\制作\3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6399" y="-356108"/>
            <a:ext cx="7356591" cy="195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8908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3525</Words>
  <Application>Microsoft Office PowerPoint</Application>
  <PresentationFormat>自定义</PresentationFormat>
  <Paragraphs>885</Paragraphs>
  <Slides>46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4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林丹妮</dc:creator>
  <cp:lastModifiedBy>微软用户</cp:lastModifiedBy>
  <cp:revision>124</cp:revision>
  <dcterms:created xsi:type="dcterms:W3CDTF">2016-04-30T05:13:08Z</dcterms:created>
  <dcterms:modified xsi:type="dcterms:W3CDTF">2016-09-08T08:38:34Z</dcterms:modified>
</cp:coreProperties>
</file>